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06" r:id="rId2"/>
    <p:sldId id="2147472985" r:id="rId3"/>
    <p:sldId id="961" r:id="rId4"/>
    <p:sldId id="304" r:id="rId5"/>
    <p:sldId id="305" r:id="rId6"/>
    <p:sldId id="2147472976" r:id="rId7"/>
    <p:sldId id="2147472970" r:id="rId8"/>
    <p:sldId id="2147472971" r:id="rId9"/>
    <p:sldId id="2147472972" r:id="rId10"/>
    <p:sldId id="2147472968" r:id="rId11"/>
    <p:sldId id="2147472975" r:id="rId12"/>
    <p:sldId id="2147472977" r:id="rId13"/>
    <p:sldId id="2147472980" r:id="rId14"/>
    <p:sldId id="2147472981" r:id="rId15"/>
    <p:sldId id="468" r:id="rId16"/>
    <p:sldId id="2147472979" r:id="rId17"/>
    <p:sldId id="2147472986" r:id="rId18"/>
    <p:sldId id="2147472989" r:id="rId19"/>
    <p:sldId id="2147472988" r:id="rId20"/>
    <p:sldId id="2147472987" r:id="rId21"/>
    <p:sldId id="962" r:id="rId22"/>
    <p:sldId id="2147472978" r:id="rId23"/>
    <p:sldId id="336" r:id="rId24"/>
    <p:sldId id="315" r:id="rId25"/>
    <p:sldId id="307" r:id="rId26"/>
    <p:sldId id="2147472984" r:id="rId27"/>
    <p:sldId id="2147472990" r:id="rId28"/>
    <p:sldId id="2147472969"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2F4"/>
    <a:srgbClr val="153F63"/>
    <a:srgbClr val="EAEAEA"/>
    <a:srgbClr val="E4E8E6"/>
    <a:srgbClr val="FF0000"/>
    <a:srgbClr val="A4B3C1"/>
    <a:srgbClr val="00C3CB"/>
    <a:srgbClr val="4B5964"/>
    <a:srgbClr val="00B050"/>
    <a:srgbClr val="3558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734"/>
    <p:restoredTop sz="85102"/>
  </p:normalViewPr>
  <p:slideViewPr>
    <p:cSldViewPr snapToGrid="0">
      <p:cViewPr varScale="1">
        <p:scale>
          <a:sx n="108" d="100"/>
          <a:sy n="108" d="100"/>
        </p:scale>
        <p:origin x="14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4F330-AC4D-044D-8BCA-2207202B1479}" type="datetimeFigureOut">
              <a:rPr lang="fr-FR" smtClean="0"/>
              <a:t>20/11/2024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4EBB6-390B-BB46-AA10-08684086E747}" type="slidenum">
              <a:rPr lang="fr-FR" smtClean="0"/>
              <a:t>‹N°›</a:t>
            </a:fld>
            <a:endParaRPr lang="fr-FR"/>
          </a:p>
        </p:txBody>
      </p:sp>
    </p:spTree>
    <p:extLst>
      <p:ext uri="{BB962C8B-B14F-4D97-AF65-F5344CB8AC3E}">
        <p14:creationId xmlns:p14="http://schemas.microsoft.com/office/powerpoint/2010/main" val="2481983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u="none" strike="noStrike" dirty="0">
                <a:solidFill>
                  <a:srgbClr val="000000"/>
                </a:solidFill>
                <a:effectLst/>
                <a:latin typeface="Gotham A"/>
              </a:rPr>
              <a:t>Chips, Checks and Balances: The </a:t>
            </a:r>
            <a:r>
              <a:rPr lang="fr-FR" b="1" i="0" u="none" strike="noStrike" dirty="0" err="1">
                <a:solidFill>
                  <a:srgbClr val="000000"/>
                </a:solidFill>
                <a:effectLst/>
                <a:latin typeface="Gotham A"/>
              </a:rPr>
              <a:t>Geopolitics</a:t>
            </a:r>
            <a:r>
              <a:rPr lang="fr-FR" b="1" i="0" u="none" strike="noStrike" dirty="0">
                <a:solidFill>
                  <a:srgbClr val="000000"/>
                </a:solidFill>
                <a:effectLst/>
                <a:latin typeface="Gotham A"/>
              </a:rPr>
              <a:t> of </a:t>
            </a:r>
            <a:r>
              <a:rPr lang="fr-FR" b="1" i="0" u="none" strike="noStrike" dirty="0" err="1">
                <a:solidFill>
                  <a:srgbClr val="000000"/>
                </a:solidFill>
                <a:effectLst/>
                <a:latin typeface="Gotham A"/>
              </a:rPr>
              <a:t>Semiconductors</a:t>
            </a:r>
            <a:endParaRPr lang="fr-FR" b="1" i="0" u="none" strike="noStrike" dirty="0">
              <a:solidFill>
                <a:srgbClr val="000000"/>
              </a:solidFill>
              <a:effectLst/>
              <a:latin typeface="Gotham A"/>
            </a:endParaRPr>
          </a:p>
          <a:p>
            <a:endParaRPr lang="en-GB" noProof="0"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1</a:t>
            </a:fld>
            <a:endParaRPr lang="fr-FR"/>
          </a:p>
        </p:txBody>
      </p:sp>
    </p:spTree>
    <p:extLst>
      <p:ext uri="{BB962C8B-B14F-4D97-AF65-F5344CB8AC3E}">
        <p14:creationId xmlns:p14="http://schemas.microsoft.com/office/powerpoint/2010/main" val="498814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China </a:t>
            </a:r>
            <a:r>
              <a:rPr lang="fr-FR" sz="12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designated</a:t>
            </a:r>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by the EU as</a:t>
            </a:r>
          </a:p>
          <a:p>
            <a:pPr marL="342900" indent="-342900" algn="l">
              <a:buFont typeface="Arial" panose="020B0604020202020204" pitchFamily="34" charset="0"/>
              <a:buChar char="•"/>
            </a:pPr>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A « </a:t>
            </a:r>
            <a:r>
              <a:rPr lang="fr-FR" sz="12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partner</a:t>
            </a:r>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 for </a:t>
            </a:r>
            <a:r>
              <a:rPr lang="fr-FR" sz="12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cooperation</a:t>
            </a:r>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an « </a:t>
            </a:r>
            <a:r>
              <a:rPr lang="fr-FR" sz="12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economic</a:t>
            </a:r>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lang="fr-FR" sz="12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competitor</a:t>
            </a:r>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 and « a </a:t>
            </a:r>
            <a:r>
              <a:rPr lang="fr-FR" sz="12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systemic</a:t>
            </a:r>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rival »</a:t>
            </a:r>
            <a:r>
              <a:rPr lang="fr-FR"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a:t>
            </a:r>
            <a:r>
              <a:rPr lang="fr-FR"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lang="fr-FR"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EC 2019</a:t>
            </a:r>
            <a:endParaRPr lang="en-US"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rPr>
              <a:t>China </a:t>
            </a:r>
            <a:r>
              <a:rPr lang="fr-FR" sz="1200" dirty="0" err="1">
                <a:effectLst/>
                <a:latin typeface="Times New Roman" panose="02020603050405020304" pitchFamily="18" charset="0"/>
              </a:rPr>
              <a:t>is</a:t>
            </a:r>
            <a:r>
              <a:rPr lang="fr-FR" sz="1200" dirty="0">
                <a:effectLst/>
                <a:latin typeface="Times New Roman" panose="02020603050405020304" pitchFamily="18" charset="0"/>
              </a:rPr>
              <a:t>, </a:t>
            </a:r>
            <a:r>
              <a:rPr lang="fr-FR" sz="1200" dirty="0" err="1">
                <a:effectLst/>
                <a:latin typeface="Times New Roman" panose="02020603050405020304" pitchFamily="18" charset="0"/>
              </a:rPr>
              <a:t>simultaneously</a:t>
            </a:r>
            <a:r>
              <a:rPr lang="fr-FR" sz="1200" dirty="0">
                <a:effectLst/>
                <a:latin typeface="Times New Roman" panose="02020603050405020304" pitchFamily="18" charset="0"/>
              </a:rPr>
              <a:t>, in </a:t>
            </a:r>
            <a:r>
              <a:rPr lang="fr-FR" sz="1200" dirty="0" err="1">
                <a:effectLst/>
                <a:latin typeface="Times New Roman" panose="02020603050405020304" pitchFamily="18" charset="0"/>
              </a:rPr>
              <a:t>different</a:t>
            </a:r>
            <a:r>
              <a:rPr lang="fr-FR" sz="1200" dirty="0">
                <a:effectLst/>
                <a:latin typeface="Times New Roman" panose="02020603050405020304" pitchFamily="18" charset="0"/>
              </a:rPr>
              <a:t> policy areas, a </a:t>
            </a:r>
            <a:r>
              <a:rPr lang="fr-FR" sz="1200" dirty="0" err="1">
                <a:effectLst/>
                <a:latin typeface="Times New Roman" panose="02020603050405020304" pitchFamily="18" charset="0"/>
              </a:rPr>
              <a:t>cooperation</a:t>
            </a:r>
            <a:r>
              <a:rPr lang="fr-FR" sz="1200" dirty="0">
                <a:effectLst/>
                <a:latin typeface="Times New Roman" panose="02020603050405020304" pitchFamily="18" charset="0"/>
              </a:rPr>
              <a:t> </a:t>
            </a:r>
            <a:r>
              <a:rPr lang="fr-FR" sz="1200" dirty="0" err="1">
                <a:effectLst/>
                <a:latin typeface="Times New Roman" panose="02020603050405020304" pitchFamily="18" charset="0"/>
              </a:rPr>
              <a:t>partner</a:t>
            </a:r>
            <a:r>
              <a:rPr lang="fr-FR" sz="1200" dirty="0">
                <a:effectLst/>
                <a:latin typeface="Times New Roman" panose="02020603050405020304" pitchFamily="18" charset="0"/>
              </a:rPr>
              <a:t> </a:t>
            </a:r>
            <a:r>
              <a:rPr lang="fr-FR" sz="1200" dirty="0" err="1">
                <a:effectLst/>
                <a:latin typeface="Times New Roman" panose="02020603050405020304" pitchFamily="18" charset="0"/>
              </a:rPr>
              <a:t>with</a:t>
            </a:r>
            <a:r>
              <a:rPr lang="fr-FR" sz="1200" dirty="0">
                <a:effectLst/>
                <a:latin typeface="Times New Roman" panose="02020603050405020304" pitchFamily="18" charset="0"/>
              </a:rPr>
              <a:t> </a:t>
            </a:r>
            <a:r>
              <a:rPr lang="fr-FR" sz="1200" dirty="0" err="1">
                <a:effectLst/>
                <a:latin typeface="Times New Roman" panose="02020603050405020304" pitchFamily="18" charset="0"/>
              </a:rPr>
              <a:t>whom</a:t>
            </a:r>
            <a:r>
              <a:rPr lang="fr-FR" sz="1200" dirty="0">
                <a:effectLst/>
                <a:latin typeface="Times New Roman" panose="02020603050405020304" pitchFamily="18" charset="0"/>
              </a:rPr>
              <a:t> the EU has </a:t>
            </a:r>
            <a:r>
              <a:rPr lang="fr-FR" sz="1200" dirty="0" err="1">
                <a:effectLst/>
                <a:latin typeface="Times New Roman" panose="02020603050405020304" pitchFamily="18" charset="0"/>
              </a:rPr>
              <a:t>closely</a:t>
            </a:r>
            <a:r>
              <a:rPr lang="fr-FR" sz="1200" dirty="0">
                <a:effectLst/>
                <a:latin typeface="Times New Roman" panose="02020603050405020304" pitchFamily="18" charset="0"/>
              </a:rPr>
              <a:t> </a:t>
            </a:r>
            <a:r>
              <a:rPr lang="fr-FR" sz="1200" dirty="0" err="1">
                <a:effectLst/>
                <a:latin typeface="Times New Roman" panose="02020603050405020304" pitchFamily="18" charset="0"/>
              </a:rPr>
              <a:t>aligned</a:t>
            </a:r>
            <a:r>
              <a:rPr lang="fr-FR" sz="1200" dirty="0">
                <a:effectLst/>
                <a:latin typeface="Times New Roman" panose="02020603050405020304" pitchFamily="18" charset="0"/>
              </a:rPr>
              <a:t> objectives, a </a:t>
            </a:r>
            <a:r>
              <a:rPr lang="fr-FR" sz="1200" dirty="0" err="1">
                <a:effectLst/>
                <a:latin typeface="Times New Roman" panose="02020603050405020304" pitchFamily="18" charset="0"/>
              </a:rPr>
              <a:t>negotiating</a:t>
            </a:r>
            <a:r>
              <a:rPr lang="fr-FR" sz="1200" dirty="0">
                <a:effectLst/>
                <a:latin typeface="Times New Roman" panose="02020603050405020304" pitchFamily="18" charset="0"/>
              </a:rPr>
              <a:t> </a:t>
            </a:r>
            <a:r>
              <a:rPr lang="fr-FR" sz="1200" dirty="0" err="1">
                <a:effectLst/>
                <a:latin typeface="Times New Roman" panose="02020603050405020304" pitchFamily="18" charset="0"/>
              </a:rPr>
              <a:t>partner</a:t>
            </a:r>
            <a:r>
              <a:rPr lang="fr-FR" sz="1200" dirty="0">
                <a:effectLst/>
                <a:latin typeface="Times New Roman" panose="02020603050405020304" pitchFamily="18" charset="0"/>
              </a:rPr>
              <a:t> </a:t>
            </a:r>
            <a:r>
              <a:rPr lang="fr-FR" sz="1200" dirty="0" err="1">
                <a:effectLst/>
                <a:latin typeface="Times New Roman" panose="02020603050405020304" pitchFamily="18" charset="0"/>
              </a:rPr>
              <a:t>with</a:t>
            </a:r>
            <a:r>
              <a:rPr lang="fr-FR" sz="1200" dirty="0">
                <a:effectLst/>
                <a:latin typeface="Times New Roman" panose="02020603050405020304" pitchFamily="18" charset="0"/>
              </a:rPr>
              <a:t> </a:t>
            </a:r>
            <a:r>
              <a:rPr lang="fr-FR" sz="1200" dirty="0" err="1">
                <a:effectLst/>
                <a:latin typeface="Times New Roman" panose="02020603050405020304" pitchFamily="18" charset="0"/>
              </a:rPr>
              <a:t>whom</a:t>
            </a:r>
            <a:r>
              <a:rPr lang="fr-FR" sz="1200" dirty="0">
                <a:effectLst/>
                <a:latin typeface="Times New Roman" panose="02020603050405020304" pitchFamily="18" charset="0"/>
              </a:rPr>
              <a:t> the EU </a:t>
            </a:r>
            <a:r>
              <a:rPr lang="fr-FR" sz="1200" dirty="0" err="1">
                <a:effectLst/>
                <a:latin typeface="Times New Roman" panose="02020603050405020304" pitchFamily="18" charset="0"/>
              </a:rPr>
              <a:t>needs</a:t>
            </a:r>
            <a:r>
              <a:rPr lang="fr-FR" sz="1200" dirty="0">
                <a:effectLst/>
                <a:latin typeface="Times New Roman" panose="02020603050405020304" pitchFamily="18" charset="0"/>
              </a:rPr>
              <a:t> to </a:t>
            </a:r>
            <a:r>
              <a:rPr lang="fr-FR" sz="1200" dirty="0" err="1">
                <a:effectLst/>
                <a:latin typeface="Times New Roman" panose="02020603050405020304" pitchFamily="18" charset="0"/>
              </a:rPr>
              <a:t>find</a:t>
            </a:r>
            <a:r>
              <a:rPr lang="fr-FR" sz="1200" dirty="0">
                <a:effectLst/>
                <a:latin typeface="Times New Roman" panose="02020603050405020304" pitchFamily="18" charset="0"/>
              </a:rPr>
              <a:t> a balance of </a:t>
            </a:r>
            <a:r>
              <a:rPr lang="fr-FR" sz="1200" dirty="0" err="1">
                <a:effectLst/>
                <a:latin typeface="Times New Roman" panose="02020603050405020304" pitchFamily="18" charset="0"/>
              </a:rPr>
              <a:t>interests</a:t>
            </a:r>
            <a:r>
              <a:rPr lang="fr-FR" sz="1200" dirty="0">
                <a:effectLst/>
                <a:latin typeface="Times New Roman" panose="02020603050405020304" pitchFamily="18" charset="0"/>
              </a:rPr>
              <a:t>, an </a:t>
            </a:r>
            <a:r>
              <a:rPr lang="fr-FR" sz="1200" dirty="0" err="1">
                <a:effectLst/>
                <a:latin typeface="Times New Roman" panose="02020603050405020304" pitchFamily="18" charset="0"/>
              </a:rPr>
              <a:t>economic</a:t>
            </a:r>
            <a:r>
              <a:rPr lang="fr-FR" sz="1200" dirty="0">
                <a:effectLst/>
                <a:latin typeface="Times New Roman" panose="02020603050405020304" pitchFamily="18" charset="0"/>
              </a:rPr>
              <a:t> </a:t>
            </a:r>
            <a:r>
              <a:rPr lang="fr-FR" sz="1200" dirty="0" err="1">
                <a:effectLst/>
                <a:latin typeface="Times New Roman" panose="02020603050405020304" pitchFamily="18" charset="0"/>
              </a:rPr>
              <a:t>competitor</a:t>
            </a:r>
            <a:r>
              <a:rPr lang="fr-FR" sz="1200" dirty="0">
                <a:effectLst/>
                <a:latin typeface="Times New Roman" panose="02020603050405020304" pitchFamily="18" charset="0"/>
              </a:rPr>
              <a:t> in the </a:t>
            </a:r>
            <a:r>
              <a:rPr lang="fr-FR" sz="1200" dirty="0" err="1">
                <a:effectLst/>
                <a:latin typeface="Times New Roman" panose="02020603050405020304" pitchFamily="18" charset="0"/>
              </a:rPr>
              <a:t>pursuit</a:t>
            </a:r>
            <a:r>
              <a:rPr lang="fr-FR" sz="1200" dirty="0">
                <a:effectLst/>
                <a:latin typeface="Times New Roman" panose="02020603050405020304" pitchFamily="18" charset="0"/>
              </a:rPr>
              <a:t> of </a:t>
            </a:r>
            <a:r>
              <a:rPr lang="fr-FR" sz="1200" dirty="0" err="1">
                <a:effectLst/>
                <a:latin typeface="Times New Roman" panose="02020603050405020304" pitchFamily="18" charset="0"/>
              </a:rPr>
              <a:t>technological</a:t>
            </a:r>
            <a:r>
              <a:rPr lang="fr-FR" sz="1200" dirty="0">
                <a:effectLst/>
                <a:latin typeface="Times New Roman" panose="02020603050405020304" pitchFamily="18" charset="0"/>
              </a:rPr>
              <a:t> leadership, and a </a:t>
            </a:r>
            <a:r>
              <a:rPr lang="fr-FR" sz="1200" dirty="0" err="1">
                <a:effectLst/>
                <a:latin typeface="Times New Roman" panose="02020603050405020304" pitchFamily="18" charset="0"/>
              </a:rPr>
              <a:t>systemic</a:t>
            </a:r>
            <a:r>
              <a:rPr lang="fr-FR" sz="1200" dirty="0">
                <a:effectLst/>
                <a:latin typeface="Times New Roman" panose="02020603050405020304" pitchFamily="18" charset="0"/>
              </a:rPr>
              <a:t> rival </a:t>
            </a:r>
            <a:r>
              <a:rPr lang="fr-FR" sz="1200" dirty="0" err="1">
                <a:effectLst/>
                <a:latin typeface="Times New Roman" panose="02020603050405020304" pitchFamily="18" charset="0"/>
              </a:rPr>
              <a:t>promoting</a:t>
            </a:r>
            <a:r>
              <a:rPr lang="fr-FR" sz="1200" dirty="0">
                <a:effectLst/>
                <a:latin typeface="Times New Roman" panose="02020603050405020304" pitchFamily="18" charset="0"/>
              </a:rPr>
              <a:t> alternative </a:t>
            </a:r>
            <a:r>
              <a:rPr lang="fr-FR" sz="1200" dirty="0" err="1">
                <a:effectLst/>
                <a:latin typeface="Times New Roman" panose="02020603050405020304" pitchFamily="18" charset="0"/>
              </a:rPr>
              <a:t>models</a:t>
            </a:r>
            <a:r>
              <a:rPr lang="fr-FR" sz="1200" dirty="0">
                <a:effectLst/>
                <a:latin typeface="Times New Roman" panose="02020603050405020304" pitchFamily="18" charset="0"/>
              </a:rPr>
              <a:t> of </a:t>
            </a:r>
            <a:r>
              <a:rPr lang="fr-FR" sz="1200" dirty="0" err="1">
                <a:effectLst/>
                <a:latin typeface="Times New Roman" panose="02020603050405020304" pitchFamily="18" charset="0"/>
              </a:rPr>
              <a:t>governance</a:t>
            </a:r>
            <a:r>
              <a:rPr lang="fr-FR" sz="1200" dirty="0">
                <a:effectLst/>
                <a:latin typeface="Times New Roman" panose="02020603050405020304" pitchFamily="18" charset="0"/>
              </a:rPr>
              <a:t>. This </a:t>
            </a:r>
            <a:r>
              <a:rPr lang="fr-FR" sz="1200" dirty="0" err="1">
                <a:effectLst/>
                <a:latin typeface="Times New Roman" panose="02020603050405020304" pitchFamily="18" charset="0"/>
              </a:rPr>
              <a:t>requires</a:t>
            </a:r>
            <a:r>
              <a:rPr lang="fr-FR" sz="1200" dirty="0">
                <a:effectLst/>
                <a:latin typeface="Times New Roman" panose="02020603050405020304" pitchFamily="18" charset="0"/>
              </a:rPr>
              <a:t> a flexible and </a:t>
            </a:r>
            <a:r>
              <a:rPr lang="fr-FR" sz="1200" dirty="0" err="1">
                <a:effectLst/>
                <a:latin typeface="Times New Roman" panose="02020603050405020304" pitchFamily="18" charset="0"/>
              </a:rPr>
              <a:t>pragmatic</a:t>
            </a:r>
            <a:r>
              <a:rPr lang="fr-FR" sz="1200" dirty="0">
                <a:effectLst/>
                <a:latin typeface="Times New Roman" panose="02020603050405020304" pitchFamily="18" charset="0"/>
              </a:rPr>
              <a:t> </a:t>
            </a:r>
            <a:r>
              <a:rPr lang="fr-FR" sz="1200" dirty="0" err="1">
                <a:effectLst/>
                <a:latin typeface="Times New Roman" panose="02020603050405020304" pitchFamily="18" charset="0"/>
              </a:rPr>
              <a:t>whole</a:t>
            </a:r>
            <a:r>
              <a:rPr lang="fr-FR" sz="1200" dirty="0">
                <a:effectLst/>
                <a:latin typeface="Times New Roman" panose="02020603050405020304" pitchFamily="18" charset="0"/>
              </a:rPr>
              <a:t>-of-EU </a:t>
            </a:r>
            <a:r>
              <a:rPr lang="fr-FR" sz="1200" dirty="0" err="1">
                <a:effectLst/>
                <a:latin typeface="Times New Roman" panose="02020603050405020304" pitchFamily="18" charset="0"/>
              </a:rPr>
              <a:t>approach</a:t>
            </a:r>
            <a:r>
              <a:rPr lang="fr-FR" sz="1200" dirty="0">
                <a:effectLst/>
                <a:latin typeface="Times New Roman" panose="02020603050405020304" pitchFamily="18" charset="0"/>
              </a:rPr>
              <a:t> </a:t>
            </a:r>
            <a:r>
              <a:rPr lang="fr-FR" sz="1200" dirty="0" err="1">
                <a:effectLst/>
                <a:latin typeface="Times New Roman" panose="02020603050405020304" pitchFamily="18" charset="0"/>
              </a:rPr>
              <a:t>enabling</a:t>
            </a:r>
            <a:r>
              <a:rPr lang="fr-FR" sz="1200" dirty="0">
                <a:effectLst/>
                <a:latin typeface="Times New Roman" panose="02020603050405020304" pitchFamily="18" charset="0"/>
              </a:rPr>
              <a:t> a </a:t>
            </a:r>
            <a:r>
              <a:rPr lang="fr-FR" sz="1200" dirty="0" err="1">
                <a:effectLst/>
                <a:latin typeface="Times New Roman" panose="02020603050405020304" pitchFamily="18" charset="0"/>
              </a:rPr>
              <a:t>principled</a:t>
            </a:r>
            <a:r>
              <a:rPr lang="fr-FR" sz="1200" dirty="0">
                <a:effectLst/>
                <a:latin typeface="Times New Roman" panose="02020603050405020304" pitchFamily="18" charset="0"/>
              </a:rPr>
              <a:t> </a:t>
            </a:r>
            <a:r>
              <a:rPr lang="fr-FR" sz="1200" dirty="0" err="1">
                <a:effectLst/>
                <a:latin typeface="Times New Roman" panose="02020603050405020304" pitchFamily="18" charset="0"/>
              </a:rPr>
              <a:t>defence</a:t>
            </a:r>
            <a:r>
              <a:rPr lang="fr-FR" sz="1200" dirty="0">
                <a:effectLst/>
                <a:latin typeface="Times New Roman" panose="02020603050405020304" pitchFamily="18" charset="0"/>
              </a:rPr>
              <a:t> of </a:t>
            </a:r>
            <a:r>
              <a:rPr lang="fr-FR" sz="1200" dirty="0" err="1">
                <a:effectLst/>
                <a:latin typeface="Times New Roman" panose="02020603050405020304" pitchFamily="18" charset="0"/>
              </a:rPr>
              <a:t>interests</a:t>
            </a:r>
            <a:r>
              <a:rPr lang="fr-FR" sz="1200" dirty="0">
                <a:effectLst/>
                <a:latin typeface="Times New Roman" panose="02020603050405020304" pitchFamily="18" charset="0"/>
              </a:rPr>
              <a:t> and values. The </a:t>
            </a:r>
            <a:r>
              <a:rPr lang="fr-FR" sz="1200" dirty="0" err="1">
                <a:effectLst/>
                <a:latin typeface="Times New Roman" panose="02020603050405020304" pitchFamily="18" charset="0"/>
              </a:rPr>
              <a:t>tools</a:t>
            </a:r>
            <a:r>
              <a:rPr lang="fr-FR" sz="1200" dirty="0">
                <a:effectLst/>
                <a:latin typeface="Times New Roman" panose="02020603050405020304" pitchFamily="18" charset="0"/>
              </a:rPr>
              <a:t> and </a:t>
            </a:r>
            <a:r>
              <a:rPr lang="fr-FR" sz="1200" dirty="0" err="1">
                <a:effectLst/>
                <a:latin typeface="Times New Roman" panose="02020603050405020304" pitchFamily="18" charset="0"/>
              </a:rPr>
              <a:t>modalities</a:t>
            </a:r>
            <a:r>
              <a:rPr lang="fr-FR" sz="1200" dirty="0">
                <a:effectLst/>
                <a:latin typeface="Times New Roman" panose="02020603050405020304" pitchFamily="18" charset="0"/>
              </a:rPr>
              <a:t> of EU engagement </a:t>
            </a:r>
            <a:r>
              <a:rPr lang="fr-FR" sz="1200" dirty="0" err="1">
                <a:effectLst/>
                <a:latin typeface="Times New Roman" panose="02020603050405020304" pitchFamily="18" charset="0"/>
              </a:rPr>
              <a:t>with</a:t>
            </a:r>
            <a:r>
              <a:rPr lang="fr-FR" sz="1200" dirty="0">
                <a:effectLst/>
                <a:latin typeface="Times New Roman" panose="02020603050405020304" pitchFamily="18" charset="0"/>
              </a:rPr>
              <a:t> China </a:t>
            </a:r>
            <a:r>
              <a:rPr lang="fr-FR" sz="1200" dirty="0" err="1">
                <a:effectLst/>
                <a:latin typeface="Times New Roman" panose="02020603050405020304" pitchFamily="18" charset="0"/>
              </a:rPr>
              <a:t>should</a:t>
            </a:r>
            <a:r>
              <a:rPr lang="fr-FR" sz="1200" dirty="0">
                <a:effectLst/>
                <a:latin typeface="Times New Roman" panose="02020603050405020304" pitchFamily="18" charset="0"/>
              </a:rPr>
              <a:t> </a:t>
            </a:r>
            <a:r>
              <a:rPr lang="fr-FR" sz="1200" dirty="0" err="1">
                <a:effectLst/>
                <a:latin typeface="Times New Roman" panose="02020603050405020304" pitchFamily="18" charset="0"/>
              </a:rPr>
              <a:t>also</a:t>
            </a:r>
            <a:r>
              <a:rPr lang="fr-FR" sz="1200" dirty="0">
                <a:effectLst/>
                <a:latin typeface="Times New Roman" panose="02020603050405020304" pitchFamily="18" charset="0"/>
              </a:rPr>
              <a:t> </a:t>
            </a:r>
            <a:r>
              <a:rPr lang="fr-FR" sz="1200" dirty="0" err="1">
                <a:effectLst/>
                <a:latin typeface="Times New Roman" panose="02020603050405020304" pitchFamily="18" charset="0"/>
              </a:rPr>
              <a:t>be</a:t>
            </a:r>
            <a:r>
              <a:rPr lang="fr-FR" sz="1200" dirty="0">
                <a:effectLst/>
                <a:latin typeface="Times New Roman" panose="02020603050405020304" pitchFamily="18" charset="0"/>
              </a:rPr>
              <a:t> </a:t>
            </a:r>
            <a:r>
              <a:rPr lang="fr-FR" sz="1200" dirty="0" err="1">
                <a:effectLst/>
                <a:latin typeface="Times New Roman" panose="02020603050405020304" pitchFamily="18" charset="0"/>
              </a:rPr>
              <a:t>differentiated</a:t>
            </a:r>
            <a:r>
              <a:rPr lang="fr-FR" sz="1200" dirty="0">
                <a:effectLst/>
                <a:latin typeface="Times New Roman" panose="02020603050405020304" pitchFamily="18" charset="0"/>
              </a:rPr>
              <a:t> </a:t>
            </a:r>
            <a:r>
              <a:rPr lang="fr-FR" sz="1200" dirty="0" err="1">
                <a:effectLst/>
                <a:latin typeface="Times New Roman" panose="02020603050405020304" pitchFamily="18" charset="0"/>
              </a:rPr>
              <a:t>depending</a:t>
            </a:r>
            <a:r>
              <a:rPr lang="fr-FR" sz="1200" dirty="0">
                <a:effectLst/>
                <a:latin typeface="Times New Roman" panose="02020603050405020304" pitchFamily="18" charset="0"/>
              </a:rPr>
              <a:t> on the issues and </a:t>
            </a:r>
            <a:r>
              <a:rPr lang="fr-FR" sz="1200" dirty="0" err="1">
                <a:effectLst/>
                <a:latin typeface="Times New Roman" panose="02020603050405020304" pitchFamily="18" charset="0"/>
              </a:rPr>
              <a:t>policies</a:t>
            </a:r>
            <a:r>
              <a:rPr lang="fr-FR" sz="1200" dirty="0">
                <a:effectLst/>
                <a:latin typeface="Times New Roman" panose="02020603050405020304" pitchFamily="18" charset="0"/>
              </a:rPr>
              <a:t> at </a:t>
            </a:r>
            <a:r>
              <a:rPr lang="fr-FR" sz="1200" dirty="0" err="1">
                <a:effectLst/>
                <a:latin typeface="Times New Roman" panose="02020603050405020304" pitchFamily="18" charset="0"/>
              </a:rPr>
              <a:t>stake</a:t>
            </a:r>
            <a:r>
              <a:rPr lang="fr-FR" sz="1200" dirty="0">
                <a:effectLst/>
                <a:latin typeface="Times New Roman" panose="02020603050405020304" pitchFamily="18" charset="0"/>
              </a:rPr>
              <a:t>. The EU </a:t>
            </a:r>
            <a:r>
              <a:rPr lang="fr-FR" sz="1200" dirty="0" err="1">
                <a:effectLst/>
                <a:latin typeface="Times New Roman" panose="02020603050405020304" pitchFamily="18" charset="0"/>
              </a:rPr>
              <a:t>should</a:t>
            </a:r>
            <a:r>
              <a:rPr lang="fr-FR" sz="1200" dirty="0">
                <a:effectLst/>
                <a:latin typeface="Times New Roman" panose="02020603050405020304" pitchFamily="18" charset="0"/>
              </a:rPr>
              <a:t> use linkages </a:t>
            </a:r>
            <a:r>
              <a:rPr lang="fr-FR" sz="1200" dirty="0" err="1">
                <a:effectLst/>
                <a:latin typeface="Times New Roman" panose="02020603050405020304" pitchFamily="18" charset="0"/>
              </a:rPr>
              <a:t>across</a:t>
            </a:r>
            <a:r>
              <a:rPr lang="fr-FR" sz="1200" dirty="0">
                <a:effectLst/>
                <a:latin typeface="Times New Roman" panose="02020603050405020304" pitchFamily="18" charset="0"/>
              </a:rPr>
              <a:t> </a:t>
            </a:r>
            <a:r>
              <a:rPr lang="fr-FR" sz="1200" dirty="0" err="1">
                <a:effectLst/>
                <a:latin typeface="Times New Roman" panose="02020603050405020304" pitchFamily="18" charset="0"/>
              </a:rPr>
              <a:t>different</a:t>
            </a:r>
            <a:r>
              <a:rPr lang="fr-FR" sz="1200" dirty="0">
                <a:effectLst/>
                <a:latin typeface="Times New Roman" panose="02020603050405020304" pitchFamily="18" charset="0"/>
              </a:rPr>
              <a:t> policy areas and </a:t>
            </a:r>
            <a:r>
              <a:rPr lang="fr-FR" sz="1200" dirty="0" err="1">
                <a:effectLst/>
                <a:latin typeface="Times New Roman" panose="02020603050405020304" pitchFamily="18" charset="0"/>
              </a:rPr>
              <a:t>sectors</a:t>
            </a:r>
            <a:r>
              <a:rPr lang="fr-FR" sz="1200" dirty="0">
                <a:effectLst/>
                <a:latin typeface="Times New Roman" panose="02020603050405020304" pitchFamily="18" charset="0"/>
              </a:rPr>
              <a:t> in </a:t>
            </a:r>
            <a:r>
              <a:rPr lang="fr-FR" sz="1200" dirty="0" err="1">
                <a:effectLst/>
                <a:latin typeface="Times New Roman" panose="02020603050405020304" pitchFamily="18" charset="0"/>
              </a:rPr>
              <a:t>order</a:t>
            </a:r>
            <a:r>
              <a:rPr lang="fr-FR" sz="1200" dirty="0">
                <a:effectLst/>
                <a:latin typeface="Times New Roman" panose="02020603050405020304" pitchFamily="18" charset="0"/>
              </a:rPr>
              <a:t> to </a:t>
            </a:r>
            <a:r>
              <a:rPr lang="fr-FR" sz="1200" dirty="0" err="1">
                <a:effectLst/>
                <a:latin typeface="Times New Roman" panose="02020603050405020304" pitchFamily="18" charset="0"/>
              </a:rPr>
              <a:t>exert</a:t>
            </a:r>
            <a:r>
              <a:rPr lang="fr-FR" sz="1200" dirty="0">
                <a:effectLst/>
                <a:latin typeface="Times New Roman" panose="02020603050405020304" pitchFamily="18" charset="0"/>
              </a:rPr>
              <a:t> more </a:t>
            </a:r>
            <a:r>
              <a:rPr lang="fr-FR" sz="1200" dirty="0" err="1">
                <a:effectLst/>
                <a:latin typeface="Times New Roman" panose="02020603050405020304" pitchFamily="18" charset="0"/>
              </a:rPr>
              <a:t>leverage</a:t>
            </a:r>
            <a:r>
              <a:rPr lang="fr-FR" sz="1200" dirty="0">
                <a:effectLst/>
                <a:latin typeface="Times New Roman" panose="02020603050405020304" pitchFamily="18" charset="0"/>
              </a:rPr>
              <a:t> in </a:t>
            </a:r>
            <a:r>
              <a:rPr lang="fr-FR" sz="1200" dirty="0" err="1">
                <a:effectLst/>
                <a:latin typeface="Times New Roman" panose="02020603050405020304" pitchFamily="18" charset="0"/>
              </a:rPr>
              <a:t>pursuit</a:t>
            </a:r>
            <a:r>
              <a:rPr lang="fr-FR" sz="1200" dirty="0">
                <a:effectLst/>
                <a:latin typeface="Times New Roman" panose="02020603050405020304" pitchFamily="18" charset="0"/>
              </a:rPr>
              <a:t> of </a:t>
            </a:r>
            <a:r>
              <a:rPr lang="fr-FR" sz="1200" dirty="0" err="1">
                <a:effectLst/>
                <a:latin typeface="Times New Roman" panose="02020603050405020304" pitchFamily="18" charset="0"/>
              </a:rPr>
              <a:t>its</a:t>
            </a:r>
            <a:r>
              <a:rPr lang="fr-FR" sz="1200" dirty="0">
                <a:effectLst/>
                <a:latin typeface="Times New Roman" panose="02020603050405020304" pitchFamily="18" charset="0"/>
              </a:rPr>
              <a:t> objectives.</a:t>
            </a:r>
            <a:endParaRPr lang="fr-FR"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10</a:t>
            </a:fld>
            <a:endParaRPr lang="fr-FR"/>
          </a:p>
        </p:txBody>
      </p:sp>
    </p:spTree>
    <p:extLst>
      <p:ext uri="{BB962C8B-B14F-4D97-AF65-F5344CB8AC3E}">
        <p14:creationId xmlns:p14="http://schemas.microsoft.com/office/powerpoint/2010/main" val="2743495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D15BF-819F-D364-9C2F-2CCD59FF51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09D1FE-68AF-2F3F-972A-7B8CFCC6518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70A5B63-9083-FFE9-3AE4-EB348E09D5E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6E29537-4051-78B1-EAC9-CA4B2591A8BB}"/>
              </a:ext>
            </a:extLst>
          </p:cNvPr>
          <p:cNvSpPr>
            <a:spLocks noGrp="1"/>
          </p:cNvSpPr>
          <p:nvPr>
            <p:ph type="sldNum" sz="quarter" idx="5"/>
          </p:nvPr>
        </p:nvSpPr>
        <p:spPr/>
        <p:txBody>
          <a:bodyPr/>
          <a:lstStyle/>
          <a:p>
            <a:fld id="{AF94EBB6-390B-BB46-AA10-08684086E747}" type="slidenum">
              <a:rPr lang="fr-FR" smtClean="0"/>
              <a:t>11</a:t>
            </a:fld>
            <a:endParaRPr lang="fr-FR"/>
          </a:p>
        </p:txBody>
      </p:sp>
    </p:spTree>
    <p:extLst>
      <p:ext uri="{BB962C8B-B14F-4D97-AF65-F5344CB8AC3E}">
        <p14:creationId xmlns:p14="http://schemas.microsoft.com/office/powerpoint/2010/main" val="3930912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F436A-8AF7-C6A4-327C-6C426A9A9C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FB7D6A0-84A9-EC77-C9B1-EFE490E425F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5E8DE24-39D5-D180-B6BA-A2AE0CD91221}"/>
              </a:ext>
            </a:extLst>
          </p:cNvPr>
          <p:cNvSpPr>
            <a:spLocks noGrp="1"/>
          </p:cNvSpPr>
          <p:nvPr>
            <p:ph type="body" idx="1"/>
          </p:nvPr>
        </p:nvSpPr>
        <p:spPr/>
        <p:txBody>
          <a:bodyPr/>
          <a:lstStyle/>
          <a:p>
            <a:endParaRPr lang="en-GB" noProof="0" dirty="0"/>
          </a:p>
        </p:txBody>
      </p:sp>
      <p:sp>
        <p:nvSpPr>
          <p:cNvPr id="4" name="Espace réservé du numéro de diapositive 3">
            <a:extLst>
              <a:ext uri="{FF2B5EF4-FFF2-40B4-BE49-F238E27FC236}">
                <a16:creationId xmlns:a16="http://schemas.microsoft.com/office/drawing/2014/main" id="{DB36952F-E6ED-453F-6D61-C6784848817C}"/>
              </a:ext>
            </a:extLst>
          </p:cNvPr>
          <p:cNvSpPr>
            <a:spLocks noGrp="1"/>
          </p:cNvSpPr>
          <p:nvPr>
            <p:ph type="sldNum" sz="quarter" idx="5"/>
          </p:nvPr>
        </p:nvSpPr>
        <p:spPr/>
        <p:txBody>
          <a:bodyPr/>
          <a:lstStyle/>
          <a:p>
            <a:fld id="{AF94EBB6-390B-BB46-AA10-08684086E747}" type="slidenum">
              <a:rPr lang="fr-FR" smtClean="0"/>
              <a:t>12</a:t>
            </a:fld>
            <a:endParaRPr lang="fr-FR"/>
          </a:p>
        </p:txBody>
      </p:sp>
    </p:spTree>
    <p:extLst>
      <p:ext uri="{BB962C8B-B14F-4D97-AF65-F5344CB8AC3E}">
        <p14:creationId xmlns:p14="http://schemas.microsoft.com/office/powerpoint/2010/main" val="3682476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Country : Prod / MS</a:t>
            </a:r>
          </a:p>
          <a:p>
            <a:endParaRPr lang="fr-FR" dirty="0"/>
          </a:p>
          <a:p>
            <a:r>
              <a:rPr lang="fr-FR" dirty="0"/>
              <a:t>EU : 10% 9%</a:t>
            </a:r>
          </a:p>
          <a:p>
            <a:r>
              <a:rPr lang="fr-FR" dirty="0"/>
              <a:t>Japan : 8% / 10%</a:t>
            </a:r>
          </a:p>
          <a:p>
            <a:r>
              <a:rPr lang="fr-FR" dirty="0"/>
              <a:t>The USA : 19% 44%</a:t>
            </a:r>
          </a:p>
          <a:p>
            <a:r>
              <a:rPr lang="fr-FR" dirty="0"/>
              <a:t>China : 18% 6.5%</a:t>
            </a:r>
          </a:p>
          <a:p>
            <a:r>
              <a:rPr lang="fr-FR" dirty="0"/>
              <a:t>Taiwan: 13% 15% </a:t>
            </a:r>
          </a:p>
          <a:p>
            <a:r>
              <a:rPr lang="fr-FR" dirty="0"/>
              <a:t>South Korea : 12% 14%</a:t>
            </a:r>
          </a:p>
          <a:p>
            <a:r>
              <a:rPr lang="fr-FR" dirty="0"/>
              <a:t>India : 7,4% 0,1%</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13</a:t>
            </a:fld>
            <a:endParaRPr lang="fr-FR"/>
          </a:p>
        </p:txBody>
      </p:sp>
    </p:spTree>
    <p:extLst>
      <p:ext uri="{BB962C8B-B14F-4D97-AF65-F5344CB8AC3E}">
        <p14:creationId xmlns:p14="http://schemas.microsoft.com/office/powerpoint/2010/main" val="855931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In addition, the BIS </a:t>
            </a:r>
            <a:r>
              <a:rPr lang="fr-FR" dirty="0" err="1"/>
              <a:t>added</a:t>
            </a:r>
            <a:r>
              <a:rPr lang="fr-FR" dirty="0"/>
              <a:t> 10 </a:t>
            </a:r>
            <a:r>
              <a:rPr lang="fr-FR" dirty="0" err="1"/>
              <a:t>entities</a:t>
            </a:r>
            <a:r>
              <a:rPr lang="fr-FR" dirty="0"/>
              <a:t> on the </a:t>
            </a:r>
            <a:r>
              <a:rPr lang="fr-FR" dirty="0" err="1"/>
              <a:t>entity</a:t>
            </a:r>
            <a:r>
              <a:rPr lang="fr-FR" dirty="0"/>
              <a:t> </a:t>
            </a:r>
            <a:r>
              <a:rPr lang="fr-FR" dirty="0" err="1"/>
              <a:t>list</a:t>
            </a:r>
            <a:r>
              <a:rPr lang="fr-FR" dirty="0"/>
              <a:t> in 2023 and 26 in </a:t>
            </a:r>
            <a:r>
              <a:rPr lang="fr-FR" dirty="0" err="1"/>
              <a:t>October</a:t>
            </a:r>
            <a:r>
              <a:rPr lang="fr-FR" dirty="0"/>
              <a:t> 2024. </a:t>
            </a:r>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15</a:t>
            </a:fld>
            <a:endParaRPr lang="fr-FR"/>
          </a:p>
        </p:txBody>
      </p:sp>
    </p:spTree>
    <p:extLst>
      <p:ext uri="{BB962C8B-B14F-4D97-AF65-F5344CB8AC3E}">
        <p14:creationId xmlns:p14="http://schemas.microsoft.com/office/powerpoint/2010/main" val="1886217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2FF29-7F89-4A8E-3412-4780023590C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FF9237-385D-65BA-E50C-C06CF378787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0028B06-2AB9-0A7D-E344-3E6A908DAA38}"/>
              </a:ext>
            </a:extLst>
          </p:cNvPr>
          <p:cNvSpPr>
            <a:spLocks noGrp="1"/>
          </p:cNvSpPr>
          <p:nvPr>
            <p:ph type="body" idx="1"/>
          </p:nvPr>
        </p:nvSpPr>
        <p:spPr/>
        <p:txBody>
          <a:bodyPr/>
          <a:lstStyle/>
          <a:p>
            <a:endParaRPr lang="en-GB" noProof="0" dirty="0"/>
          </a:p>
        </p:txBody>
      </p:sp>
      <p:sp>
        <p:nvSpPr>
          <p:cNvPr id="4" name="Espace réservé du numéro de diapositive 3">
            <a:extLst>
              <a:ext uri="{FF2B5EF4-FFF2-40B4-BE49-F238E27FC236}">
                <a16:creationId xmlns:a16="http://schemas.microsoft.com/office/drawing/2014/main" id="{45BC19B5-86D9-3D8B-F227-B294C7CD1414}"/>
              </a:ext>
            </a:extLst>
          </p:cNvPr>
          <p:cNvSpPr>
            <a:spLocks noGrp="1"/>
          </p:cNvSpPr>
          <p:nvPr>
            <p:ph type="sldNum" sz="quarter" idx="5"/>
          </p:nvPr>
        </p:nvSpPr>
        <p:spPr/>
        <p:txBody>
          <a:bodyPr/>
          <a:lstStyle/>
          <a:p>
            <a:fld id="{AF94EBB6-390B-BB46-AA10-08684086E747}" type="slidenum">
              <a:rPr lang="fr-FR" smtClean="0"/>
              <a:t>16</a:t>
            </a:fld>
            <a:endParaRPr lang="fr-FR"/>
          </a:p>
        </p:txBody>
      </p:sp>
    </p:spTree>
    <p:extLst>
      <p:ext uri="{BB962C8B-B14F-4D97-AF65-F5344CB8AC3E}">
        <p14:creationId xmlns:p14="http://schemas.microsoft.com/office/powerpoint/2010/main" val="1314837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397"/>
              </a:spcAft>
            </a:pPr>
            <a:r>
              <a:rPr lang="en-US" b="1" noProof="0" dirty="0">
                <a:solidFill>
                  <a:srgbClr val="000000"/>
                </a:solidFill>
                <a:effectLst/>
                <a:latin typeface="Times New Roman" panose="02020603050405020304" pitchFamily="18" charset="0"/>
              </a:rPr>
              <a:t>Key message</a:t>
            </a:r>
            <a:r>
              <a:rPr lang="en-US" b="0" noProof="0" dirty="0">
                <a:solidFill>
                  <a:srgbClr val="000000"/>
                </a:solidFill>
                <a:effectLst/>
                <a:latin typeface="Times New Roman" panose="02020603050405020304" pitchFamily="18" charset="0"/>
              </a:rPr>
              <a:t>: Expansion of global trades and trades of semiconductor over the period. No real sign of regionalization of value chains, decoupling.</a:t>
            </a:r>
          </a:p>
          <a:p>
            <a:pPr algn="just">
              <a:spcAft>
                <a:spcPts val="397"/>
              </a:spcAft>
            </a:pPr>
            <a:endParaRPr lang="en-US" b="1" noProof="0" dirty="0">
              <a:solidFill>
                <a:srgbClr val="000000"/>
              </a:solidFill>
              <a:effectLst/>
              <a:latin typeface="Times New Roman" panose="02020603050405020304" pitchFamily="18" charset="0"/>
            </a:endParaRPr>
          </a:p>
          <a:p>
            <a:pPr algn="just">
              <a:spcAft>
                <a:spcPts val="397"/>
              </a:spcAft>
            </a:pPr>
            <a:endParaRPr lang="en-US" b="1" noProof="0" dirty="0">
              <a:solidFill>
                <a:srgbClr val="000000"/>
              </a:solidFill>
              <a:effectLst/>
              <a:latin typeface="Times New Roman" panose="02020603050405020304" pitchFamily="18" charset="0"/>
            </a:endParaRPr>
          </a:p>
          <a:p>
            <a:pPr algn="just">
              <a:spcAft>
                <a:spcPts val="397"/>
              </a:spcAft>
            </a:pPr>
            <a:endParaRPr lang="en-US" b="1" noProof="0" dirty="0">
              <a:solidFill>
                <a:srgbClr val="000000"/>
              </a:solidFill>
              <a:effectLst/>
              <a:latin typeface="Times New Roman" panose="02020603050405020304" pitchFamily="18" charset="0"/>
            </a:endParaRPr>
          </a:p>
          <a:p>
            <a:pPr algn="just">
              <a:spcAft>
                <a:spcPts val="397"/>
              </a:spcAft>
            </a:pPr>
            <a:r>
              <a:rPr lang="en-US" b="1" noProof="0" dirty="0" err="1">
                <a:solidFill>
                  <a:srgbClr val="000000"/>
                </a:solidFill>
                <a:effectLst/>
                <a:latin typeface="Times New Roman" panose="02020603050405020304" pitchFamily="18" charset="0"/>
              </a:rPr>
              <a:t>Backnotes</a:t>
            </a:r>
            <a:r>
              <a:rPr lang="en-US" b="1" noProof="0" dirty="0">
                <a:solidFill>
                  <a:srgbClr val="000000"/>
                </a:solidFill>
                <a:effectLst/>
                <a:latin typeface="Times New Roman" panose="02020603050405020304" pitchFamily="18" charset="0"/>
              </a:rPr>
              <a:t>:</a:t>
            </a:r>
          </a:p>
          <a:p>
            <a:pPr algn="just">
              <a:spcAft>
                <a:spcPts val="397"/>
              </a:spcAft>
            </a:pPr>
            <a:endParaRPr lang="en-US" b="1" noProof="0" dirty="0">
              <a:solidFill>
                <a:srgbClr val="000000"/>
              </a:solidFill>
              <a:effectLst/>
              <a:latin typeface="Times New Roman" panose="02020603050405020304" pitchFamily="18" charset="0"/>
            </a:endParaRPr>
          </a:p>
          <a:p>
            <a:pPr algn="just">
              <a:spcAft>
                <a:spcPts val="397"/>
              </a:spcAft>
            </a:pPr>
            <a:r>
              <a:rPr lang="en-US" b="1" noProof="0" dirty="0">
                <a:solidFill>
                  <a:srgbClr val="000000"/>
                </a:solidFill>
                <a:effectLst/>
                <a:latin typeface="Times New Roman" panose="02020603050405020304" pitchFamily="18" charset="0"/>
              </a:rPr>
              <a:t>The semiconductor market has experienced significant growth in recent years driven by the growing demand for cutting-edge technology that relies on semiconductors across all sectors of the economy</a:t>
            </a:r>
            <a:r>
              <a:rPr lang="en-US" noProof="0" dirty="0">
                <a:solidFill>
                  <a:srgbClr val="000000"/>
                </a:solidFill>
                <a:effectLst/>
                <a:latin typeface="Times New Roman" panose="02020603050405020304" pitchFamily="18" charset="0"/>
              </a:rPr>
              <a:t>. From 2016 to 2022 the compound annual growth rate for the total semiconductor market was an impressive 10,1 %</a:t>
            </a:r>
            <a:r>
              <a:rPr lang="en-US" u="sng" baseline="30000" noProof="0" dirty="0">
                <a:solidFill>
                  <a:srgbClr val="0000E9"/>
                </a:solidFill>
                <a:effectLst/>
                <a:latin typeface="Times New Roman" panose="02020603050405020304" pitchFamily="18" charset="0"/>
              </a:rPr>
              <a:t>[1]</a:t>
            </a:r>
            <a:r>
              <a:rPr lang="en-US" noProof="0" dirty="0">
                <a:solidFill>
                  <a:srgbClr val="000000"/>
                </a:solidFill>
                <a:effectLst/>
                <a:latin typeface="Times New Roman" panose="02020603050405020304" pitchFamily="18" charset="0"/>
              </a:rPr>
              <a:t>. This period witnessed significant expansion, including a surge in DRAM and flash memory markets in 2017 and 2018, as well as strong post-COVID recovery in 2020 and 2022.</a:t>
            </a:r>
          </a:p>
          <a:p>
            <a:pPr algn="just">
              <a:spcAft>
                <a:spcPts val="397"/>
              </a:spcAft>
            </a:pPr>
            <a:endParaRPr lang="en-US" noProof="0" dirty="0">
              <a:solidFill>
                <a:srgbClr val="000000"/>
              </a:solidFill>
              <a:effectLst/>
              <a:latin typeface="Times New Roman" panose="02020603050405020304" pitchFamily="18" charset="0"/>
            </a:endParaRPr>
          </a:p>
          <a:p>
            <a:pPr algn="just">
              <a:spcAft>
                <a:spcPts val="397"/>
              </a:spcAft>
            </a:pPr>
            <a:r>
              <a:rPr lang="en-US" b="1" noProof="0" dirty="0">
                <a:solidFill>
                  <a:srgbClr val="000000"/>
                </a:solidFill>
                <a:effectLst/>
                <a:latin typeface="Times New Roman" panose="02020603050405020304" pitchFamily="18" charset="0"/>
              </a:rPr>
              <a:t>The semiconductor industry faced a substantial revenue decline in 2023, but there are signs of recovery</a:t>
            </a:r>
            <a:r>
              <a:rPr lang="en-US" noProof="0" dirty="0">
                <a:solidFill>
                  <a:srgbClr val="000000"/>
                </a:solidFill>
                <a:effectLst/>
                <a:latin typeface="Times New Roman" panose="02020603050405020304" pitchFamily="18" charset="0"/>
              </a:rPr>
              <a:t>. Market cyclicality played a crucial role in this downturn. The industry goes through periodic cycles of growth and decline, and 2023 was no exception. As is often the case, the memory chip market was the most volatile, explaining the 10.2 % decline in the market in 2023. Demand for DRAM and NAND flash memory weakened considerably, especially in smartphones, PCs, and servers, while the logic, analog and discrete markets have remained relatively flat. Beyond cyclical factors, the global economic downturn placed pressure on consumer disposable income, which in turn affected spending on electronic products such as PCs and smartphones where sales began falling in early 2022.</a:t>
            </a:r>
          </a:p>
          <a:p>
            <a:pPr algn="just">
              <a:spcAft>
                <a:spcPts val="397"/>
              </a:spcAft>
            </a:pPr>
            <a:br>
              <a:rPr lang="en-US" noProof="0" dirty="0">
                <a:solidFill>
                  <a:srgbClr val="6D6D6D"/>
                </a:solidFill>
                <a:effectLst/>
                <a:latin typeface="Times"/>
              </a:rPr>
            </a:br>
            <a:endParaRPr lang="en-US" noProof="0" dirty="0">
              <a:solidFill>
                <a:srgbClr val="6D6D6D"/>
              </a:solidFill>
              <a:effectLst/>
              <a:latin typeface="Times"/>
            </a:endParaRPr>
          </a:p>
          <a:p>
            <a:pPr algn="just"/>
            <a:r>
              <a:rPr lang="en-US" u="sng" baseline="30000" noProof="0" dirty="0">
                <a:solidFill>
                  <a:srgbClr val="0000E9"/>
                </a:solidFill>
                <a:effectLst/>
                <a:latin typeface="Times New Roman" panose="02020603050405020304" pitchFamily="18" charset="0"/>
              </a:rPr>
              <a:t>[1]</a:t>
            </a:r>
            <a:r>
              <a:rPr lang="en-US" noProof="0" dirty="0">
                <a:solidFill>
                  <a:srgbClr val="000000"/>
                </a:solidFill>
                <a:effectLst/>
                <a:latin typeface="Times New Roman" panose="02020603050405020304" pitchFamily="18" charset="0"/>
              </a:rPr>
              <a:t> Sources : WSTS historical sales converted in euro.</a:t>
            </a:r>
          </a:p>
          <a:p>
            <a:endParaRPr lang="en-US" noProof="0"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17</a:t>
            </a:fld>
            <a:endParaRPr lang="fr-FR"/>
          </a:p>
        </p:txBody>
      </p:sp>
    </p:spTree>
    <p:extLst>
      <p:ext uri="{BB962C8B-B14F-4D97-AF65-F5344CB8AC3E}">
        <p14:creationId xmlns:p14="http://schemas.microsoft.com/office/powerpoint/2010/main" val="868693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7C4D2-49B0-984F-5821-4FF2241E5CB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56B288D-4502-92C3-DC29-20390E471C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7617CCD-8048-9455-FC0A-E03A96736222}"/>
              </a:ext>
            </a:extLst>
          </p:cNvPr>
          <p:cNvSpPr>
            <a:spLocks noGrp="1"/>
          </p:cNvSpPr>
          <p:nvPr>
            <p:ph type="body" idx="1"/>
          </p:nvPr>
        </p:nvSpPr>
        <p:spPr/>
        <p:txBody>
          <a:bodyPr/>
          <a:lstStyle/>
          <a:p>
            <a:endParaRPr lang="en-US" noProof="0" dirty="0"/>
          </a:p>
        </p:txBody>
      </p:sp>
      <p:sp>
        <p:nvSpPr>
          <p:cNvPr id="4" name="Espace réservé du numéro de diapositive 3">
            <a:extLst>
              <a:ext uri="{FF2B5EF4-FFF2-40B4-BE49-F238E27FC236}">
                <a16:creationId xmlns:a16="http://schemas.microsoft.com/office/drawing/2014/main" id="{16353342-3B26-A2A2-5860-7C80A35308B9}"/>
              </a:ext>
            </a:extLst>
          </p:cNvPr>
          <p:cNvSpPr>
            <a:spLocks noGrp="1"/>
          </p:cNvSpPr>
          <p:nvPr>
            <p:ph type="sldNum" sz="quarter" idx="5"/>
          </p:nvPr>
        </p:nvSpPr>
        <p:spPr/>
        <p:txBody>
          <a:bodyPr/>
          <a:lstStyle/>
          <a:p>
            <a:fld id="{AF94EBB6-390B-BB46-AA10-08684086E747}" type="slidenum">
              <a:rPr lang="fr-FR" smtClean="0"/>
              <a:t>18</a:t>
            </a:fld>
            <a:endParaRPr lang="fr-FR"/>
          </a:p>
        </p:txBody>
      </p:sp>
    </p:spTree>
    <p:extLst>
      <p:ext uri="{BB962C8B-B14F-4D97-AF65-F5344CB8AC3E}">
        <p14:creationId xmlns:p14="http://schemas.microsoft.com/office/powerpoint/2010/main" val="16675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olidFill>
                  <a:srgbClr val="000000"/>
                </a:solidFill>
                <a:effectLst/>
                <a:latin typeface="Helvetica Neue" panose="02000503000000020004" pitchFamily="2" charset="0"/>
              </a:rPr>
              <a:t>Top 5 importateurs Equipment 2022: (UE vers étranger):</a:t>
            </a:r>
          </a:p>
          <a:p>
            <a:pPr>
              <a:buFont typeface="Arial" panose="020B0604020202020204" pitchFamily="34" charset="0"/>
              <a:buChar char="•"/>
            </a:pPr>
            <a:r>
              <a:rPr lang="fr-FR" dirty="0">
                <a:solidFill>
                  <a:srgbClr val="000000"/>
                </a:solidFill>
                <a:effectLst/>
                <a:latin typeface="Helvetica" pitchFamily="2" charset="0"/>
              </a:rPr>
              <a:t>Taiwan</a:t>
            </a:r>
          </a:p>
          <a:p>
            <a:pPr>
              <a:buFont typeface="Arial" panose="020B0604020202020204" pitchFamily="34" charset="0"/>
              <a:buChar char="•"/>
            </a:pPr>
            <a:r>
              <a:rPr lang="fr-FR" dirty="0">
                <a:solidFill>
                  <a:srgbClr val="000000"/>
                </a:solidFill>
                <a:effectLst/>
                <a:latin typeface="Helvetica" pitchFamily="2" charset="0"/>
              </a:rPr>
              <a:t>Korea</a:t>
            </a:r>
          </a:p>
          <a:p>
            <a:pPr>
              <a:buFont typeface="Arial" panose="020B0604020202020204" pitchFamily="34" charset="0"/>
              <a:buChar char="•"/>
            </a:pPr>
            <a:r>
              <a:rPr lang="fr-FR" dirty="0">
                <a:solidFill>
                  <a:srgbClr val="000000"/>
                </a:solidFill>
                <a:effectLst/>
                <a:latin typeface="Helvetica" pitchFamily="2" charset="0"/>
              </a:rPr>
              <a:t>US</a:t>
            </a:r>
          </a:p>
          <a:p>
            <a:pPr>
              <a:buFont typeface="Arial" panose="020B0604020202020204" pitchFamily="34" charset="0"/>
              <a:buChar char="•"/>
            </a:pPr>
            <a:r>
              <a:rPr lang="fr-FR" dirty="0">
                <a:solidFill>
                  <a:srgbClr val="000000"/>
                </a:solidFill>
                <a:effectLst/>
                <a:latin typeface="Helvetica" pitchFamily="2" charset="0"/>
              </a:rPr>
              <a:t>China</a:t>
            </a:r>
          </a:p>
          <a:p>
            <a:pPr>
              <a:buFont typeface="Arial" panose="020B0604020202020204" pitchFamily="34" charset="0"/>
              <a:buChar char="•"/>
            </a:pPr>
            <a:r>
              <a:rPr lang="fr-FR" dirty="0">
                <a:solidFill>
                  <a:srgbClr val="000000"/>
                </a:solidFill>
                <a:effectLst/>
                <a:latin typeface="Helvetica" pitchFamily="2" charset="0"/>
              </a:rPr>
              <a:t>United </a:t>
            </a:r>
            <a:r>
              <a:rPr lang="fr-FR" dirty="0" err="1">
                <a:solidFill>
                  <a:srgbClr val="000000"/>
                </a:solidFill>
                <a:effectLst/>
                <a:latin typeface="Helvetica" pitchFamily="2" charset="0"/>
              </a:rPr>
              <a:t>Kingdom</a:t>
            </a:r>
            <a:endParaRPr lang="fr-FR" dirty="0">
              <a:solidFill>
                <a:srgbClr val="000000"/>
              </a:solidFill>
              <a:effectLst/>
              <a:latin typeface="Helvetica" pitchFamily="2" charset="0"/>
            </a:endParaRPr>
          </a:p>
          <a:p>
            <a:br>
              <a:rPr lang="fr-FR" dirty="0">
                <a:solidFill>
                  <a:srgbClr val="000000"/>
                </a:solidFill>
                <a:effectLst/>
                <a:latin typeface="Helvetica" pitchFamily="2" charset="0"/>
              </a:rPr>
            </a:br>
            <a:endParaRPr lang="fr-FR" dirty="0">
              <a:solidFill>
                <a:srgbClr val="000000"/>
              </a:solidFill>
              <a:effectLst/>
              <a:latin typeface="Helvetica" pitchFamily="2" charset="0"/>
            </a:endParaRPr>
          </a:p>
          <a:p>
            <a:r>
              <a:rPr lang="fr-FR" dirty="0">
                <a:solidFill>
                  <a:srgbClr val="000000"/>
                </a:solidFill>
                <a:effectLst/>
                <a:latin typeface="Helvetica" pitchFamily="2" charset="0"/>
              </a:rPr>
              <a:t>Top 5 importateurs Equipment 2023: (UE vers étranger):</a:t>
            </a:r>
          </a:p>
          <a:p>
            <a:pPr>
              <a:buFont typeface="Arial" panose="020B0604020202020204" pitchFamily="34" charset="0"/>
              <a:buChar char="•"/>
            </a:pPr>
            <a:r>
              <a:rPr lang="fr-FR" dirty="0">
                <a:solidFill>
                  <a:srgbClr val="000000"/>
                </a:solidFill>
                <a:effectLst/>
                <a:latin typeface="Helvetica" pitchFamily="2" charset="0"/>
              </a:rPr>
              <a:t>Korea</a:t>
            </a:r>
          </a:p>
          <a:p>
            <a:pPr>
              <a:buFont typeface="Arial" panose="020B0604020202020204" pitchFamily="34" charset="0"/>
              <a:buChar char="•"/>
            </a:pPr>
            <a:r>
              <a:rPr lang="fr-FR" dirty="0">
                <a:solidFill>
                  <a:srgbClr val="000000"/>
                </a:solidFill>
                <a:effectLst/>
                <a:latin typeface="Helvetica" pitchFamily="2" charset="0"/>
              </a:rPr>
              <a:t>US</a:t>
            </a:r>
          </a:p>
          <a:p>
            <a:pPr>
              <a:buFont typeface="Arial" panose="020B0604020202020204" pitchFamily="34" charset="0"/>
              <a:buChar char="•"/>
            </a:pPr>
            <a:r>
              <a:rPr lang="fr-FR" dirty="0">
                <a:solidFill>
                  <a:srgbClr val="000000"/>
                </a:solidFill>
                <a:effectLst/>
                <a:latin typeface="Helvetica" pitchFamily="2" charset="0"/>
              </a:rPr>
              <a:t>Taiwan</a:t>
            </a:r>
          </a:p>
          <a:p>
            <a:pPr>
              <a:buFont typeface="Arial" panose="020B0604020202020204" pitchFamily="34" charset="0"/>
              <a:buChar char="•"/>
            </a:pPr>
            <a:r>
              <a:rPr lang="fr-FR" dirty="0">
                <a:solidFill>
                  <a:srgbClr val="000000"/>
                </a:solidFill>
                <a:effectLst/>
                <a:latin typeface="Helvetica" pitchFamily="2" charset="0"/>
              </a:rPr>
              <a:t>China</a:t>
            </a:r>
          </a:p>
          <a:p>
            <a:pPr>
              <a:buFont typeface="Arial" panose="020B0604020202020204" pitchFamily="34" charset="0"/>
              <a:buChar char="•"/>
            </a:pPr>
            <a:r>
              <a:rPr lang="fr-FR" dirty="0">
                <a:solidFill>
                  <a:srgbClr val="000000"/>
                </a:solidFill>
                <a:effectLst/>
                <a:latin typeface="Helvetica" pitchFamily="2" charset="0"/>
              </a:rPr>
              <a:t>United </a:t>
            </a:r>
            <a:r>
              <a:rPr lang="fr-FR" dirty="0" err="1">
                <a:solidFill>
                  <a:srgbClr val="000000"/>
                </a:solidFill>
                <a:effectLst/>
                <a:latin typeface="Helvetica" pitchFamily="2" charset="0"/>
              </a:rPr>
              <a:t>Kingdom</a:t>
            </a:r>
            <a:endParaRPr lang="fr-FR" dirty="0">
              <a:solidFill>
                <a:srgbClr val="000000"/>
              </a:solidFill>
              <a:effectLst/>
              <a:latin typeface="Helvetica" pitchFamily="2" charset="0"/>
            </a:endParaRPr>
          </a:p>
          <a:p>
            <a:br>
              <a:rPr lang="fr-FR" dirty="0">
                <a:solidFill>
                  <a:srgbClr val="000000"/>
                </a:solidFill>
                <a:effectLst/>
                <a:latin typeface="Helvetica" pitchFamily="2" charset="0"/>
              </a:rPr>
            </a:br>
            <a:endParaRPr lang="fr-FR" dirty="0">
              <a:solidFill>
                <a:srgbClr val="000000"/>
              </a:solidFill>
              <a:effectLst/>
              <a:latin typeface="Helvetica" pitchFamily="2" charset="0"/>
            </a:endParaRPr>
          </a:p>
          <a:p>
            <a:r>
              <a:rPr lang="fr-FR" dirty="0">
                <a:solidFill>
                  <a:srgbClr val="000000"/>
                </a:solidFill>
                <a:effectLst/>
                <a:latin typeface="Helvetica" pitchFamily="2" charset="0"/>
              </a:rPr>
              <a:t>Top 6 importateurs Final </a:t>
            </a:r>
            <a:r>
              <a:rPr lang="fr-FR" dirty="0" err="1">
                <a:solidFill>
                  <a:srgbClr val="000000"/>
                </a:solidFill>
                <a:effectLst/>
                <a:latin typeface="Helvetica" pitchFamily="2" charset="0"/>
              </a:rPr>
              <a:t>Products</a:t>
            </a:r>
            <a:r>
              <a:rPr lang="fr-FR" dirty="0">
                <a:solidFill>
                  <a:srgbClr val="000000"/>
                </a:solidFill>
                <a:effectLst/>
                <a:latin typeface="Helvetica" pitchFamily="2" charset="0"/>
              </a:rPr>
              <a:t> 2023: (UE vers étranger):</a:t>
            </a:r>
          </a:p>
          <a:p>
            <a:pPr>
              <a:buFont typeface="Arial" panose="020B0604020202020204" pitchFamily="34" charset="0"/>
              <a:buChar char="•"/>
            </a:pPr>
            <a:r>
              <a:rPr lang="fr-FR" dirty="0">
                <a:solidFill>
                  <a:srgbClr val="000000"/>
                </a:solidFill>
                <a:effectLst/>
                <a:latin typeface="Helvetica" pitchFamily="2" charset="0"/>
              </a:rPr>
              <a:t>China</a:t>
            </a:r>
          </a:p>
          <a:p>
            <a:pPr>
              <a:buFont typeface="Arial" panose="020B0604020202020204" pitchFamily="34" charset="0"/>
              <a:buChar char="•"/>
            </a:pPr>
            <a:r>
              <a:rPr lang="fr-FR" dirty="0">
                <a:solidFill>
                  <a:srgbClr val="000000"/>
                </a:solidFill>
                <a:effectLst/>
                <a:latin typeface="Helvetica" pitchFamily="2" charset="0"/>
              </a:rPr>
              <a:t>Malaysia</a:t>
            </a:r>
          </a:p>
          <a:p>
            <a:pPr>
              <a:buFont typeface="Arial" panose="020B0604020202020204" pitchFamily="34" charset="0"/>
              <a:buChar char="•"/>
            </a:pPr>
            <a:r>
              <a:rPr lang="fr-FR" dirty="0">
                <a:solidFill>
                  <a:srgbClr val="000000"/>
                </a:solidFill>
                <a:effectLst/>
                <a:latin typeface="Helvetica" pitchFamily="2" charset="0"/>
              </a:rPr>
              <a:t>Taiwan</a:t>
            </a:r>
          </a:p>
          <a:p>
            <a:pPr>
              <a:buFont typeface="Arial" panose="020B0604020202020204" pitchFamily="34" charset="0"/>
              <a:buChar char="•"/>
            </a:pPr>
            <a:r>
              <a:rPr lang="fr-FR" dirty="0">
                <a:solidFill>
                  <a:srgbClr val="000000"/>
                </a:solidFill>
                <a:effectLst/>
                <a:latin typeface="Helvetica" pitchFamily="2" charset="0"/>
              </a:rPr>
              <a:t>United States</a:t>
            </a:r>
          </a:p>
          <a:p>
            <a:pPr>
              <a:buFont typeface="Arial" panose="020B0604020202020204" pitchFamily="34" charset="0"/>
              <a:buChar char="•"/>
            </a:pPr>
            <a:r>
              <a:rPr lang="fr-FR" dirty="0">
                <a:solidFill>
                  <a:srgbClr val="000000"/>
                </a:solidFill>
                <a:effectLst/>
                <a:latin typeface="Helvetica" pitchFamily="2" charset="0"/>
              </a:rPr>
              <a:t>Singapore</a:t>
            </a:r>
          </a:p>
          <a:p>
            <a:pPr>
              <a:buFont typeface="Arial" panose="020B0604020202020204" pitchFamily="34" charset="0"/>
              <a:buChar char="•"/>
            </a:pPr>
            <a:r>
              <a:rPr lang="fr-FR" dirty="0">
                <a:solidFill>
                  <a:srgbClr val="000000"/>
                </a:solidFill>
                <a:effectLst/>
                <a:latin typeface="Helvetica" pitchFamily="2" charset="0"/>
              </a:rPr>
              <a:t>Hong Kong</a:t>
            </a:r>
          </a:p>
          <a:p>
            <a:br>
              <a:rPr lang="fr-FR" dirty="0">
                <a:solidFill>
                  <a:srgbClr val="000000"/>
                </a:solidFill>
                <a:effectLst/>
                <a:latin typeface="Helvetica" pitchFamily="2" charset="0"/>
              </a:rPr>
            </a:br>
            <a:endParaRPr lang="fr-FR" dirty="0">
              <a:solidFill>
                <a:srgbClr val="000000"/>
              </a:solidFill>
              <a:effectLst/>
              <a:latin typeface="Helvetica" pitchFamily="2" charset="0"/>
            </a:endParaRPr>
          </a:p>
          <a:p>
            <a:r>
              <a:rPr lang="fr-FR" dirty="0">
                <a:solidFill>
                  <a:srgbClr val="000000"/>
                </a:solidFill>
                <a:effectLst/>
                <a:latin typeface="Helvetica" pitchFamily="2" charset="0"/>
              </a:rPr>
              <a:t>Top 6 fournisseurs de Final </a:t>
            </a:r>
            <a:r>
              <a:rPr lang="fr-FR" dirty="0" err="1">
                <a:solidFill>
                  <a:srgbClr val="000000"/>
                </a:solidFill>
                <a:effectLst/>
                <a:latin typeface="Helvetica" pitchFamily="2" charset="0"/>
              </a:rPr>
              <a:t>Products</a:t>
            </a:r>
            <a:r>
              <a:rPr lang="fr-FR" dirty="0">
                <a:solidFill>
                  <a:srgbClr val="000000"/>
                </a:solidFill>
                <a:effectLst/>
                <a:latin typeface="Helvetica" pitchFamily="2" charset="0"/>
              </a:rPr>
              <a:t> vers l’UE 2023: (étranger vers UE)</a:t>
            </a:r>
          </a:p>
          <a:p>
            <a:pPr>
              <a:buFont typeface="Arial" panose="020B0604020202020204" pitchFamily="34" charset="0"/>
              <a:buChar char="•"/>
            </a:pPr>
            <a:r>
              <a:rPr lang="fr-FR" dirty="0">
                <a:solidFill>
                  <a:srgbClr val="000000"/>
                </a:solidFill>
                <a:effectLst/>
                <a:latin typeface="Helvetica" pitchFamily="2" charset="0"/>
              </a:rPr>
              <a:t>Taiwan</a:t>
            </a:r>
          </a:p>
          <a:p>
            <a:pPr>
              <a:buFont typeface="Arial" panose="020B0604020202020204" pitchFamily="34" charset="0"/>
              <a:buChar char="•"/>
            </a:pPr>
            <a:r>
              <a:rPr lang="fr-FR" dirty="0">
                <a:solidFill>
                  <a:srgbClr val="000000"/>
                </a:solidFill>
                <a:effectLst/>
                <a:latin typeface="Helvetica" pitchFamily="2" charset="0"/>
              </a:rPr>
              <a:t>Malaysia</a:t>
            </a:r>
          </a:p>
          <a:p>
            <a:pPr>
              <a:buFont typeface="Arial" panose="020B0604020202020204" pitchFamily="34" charset="0"/>
              <a:buChar char="•"/>
            </a:pPr>
            <a:r>
              <a:rPr lang="fr-FR" dirty="0">
                <a:solidFill>
                  <a:srgbClr val="000000"/>
                </a:solidFill>
                <a:effectLst/>
                <a:latin typeface="Helvetica" pitchFamily="2" charset="0"/>
              </a:rPr>
              <a:t>China</a:t>
            </a:r>
          </a:p>
          <a:p>
            <a:pPr>
              <a:buFont typeface="Arial" panose="020B0604020202020204" pitchFamily="34" charset="0"/>
              <a:buChar char="•"/>
            </a:pPr>
            <a:r>
              <a:rPr lang="fr-FR" dirty="0">
                <a:solidFill>
                  <a:srgbClr val="000000"/>
                </a:solidFill>
                <a:effectLst/>
                <a:latin typeface="Helvetica" pitchFamily="2" charset="0"/>
              </a:rPr>
              <a:t>Korea</a:t>
            </a:r>
          </a:p>
          <a:p>
            <a:pPr>
              <a:buFont typeface="Arial" panose="020B0604020202020204" pitchFamily="34" charset="0"/>
              <a:buChar char="•"/>
            </a:pPr>
            <a:r>
              <a:rPr lang="fr-FR" dirty="0">
                <a:solidFill>
                  <a:srgbClr val="000000"/>
                </a:solidFill>
                <a:effectLst/>
                <a:latin typeface="Helvetica" pitchFamily="2" charset="0"/>
              </a:rPr>
              <a:t>US</a:t>
            </a:r>
          </a:p>
          <a:p>
            <a:pPr>
              <a:buFont typeface="Arial" panose="020B0604020202020204" pitchFamily="34" charset="0"/>
              <a:buChar char="•"/>
            </a:pPr>
            <a:r>
              <a:rPr lang="fr-FR" dirty="0" err="1">
                <a:solidFill>
                  <a:srgbClr val="000000"/>
                </a:solidFill>
                <a:effectLst/>
                <a:latin typeface="Helvetica" pitchFamily="2" charset="0"/>
              </a:rPr>
              <a:t>Israel</a:t>
            </a:r>
            <a:endParaRPr lang="fr-FR" dirty="0">
              <a:solidFill>
                <a:srgbClr val="000000"/>
              </a:solidFill>
              <a:effectLst/>
              <a:latin typeface="Helvetica" pitchFamily="2" charset="0"/>
            </a:endParaRPr>
          </a:p>
          <a:p>
            <a:br>
              <a:rPr lang="fr-FR" dirty="0">
                <a:solidFill>
                  <a:srgbClr val="000000"/>
                </a:solidFill>
                <a:effectLst/>
                <a:latin typeface="Helvetica" pitchFamily="2" charset="0"/>
              </a:rPr>
            </a:br>
            <a:endParaRPr lang="fr-FR" dirty="0">
              <a:solidFill>
                <a:srgbClr val="000000"/>
              </a:solidFill>
              <a:effectLst/>
              <a:latin typeface="Helvetica" pitchFamily="2" charset="0"/>
            </a:endParaRPr>
          </a:p>
          <a:p>
            <a:r>
              <a:rPr lang="fr-FR" dirty="0">
                <a:solidFill>
                  <a:srgbClr val="000000"/>
                </a:solidFill>
                <a:effectLst/>
                <a:latin typeface="Helvetica" pitchFamily="2" charset="0"/>
              </a:rPr>
              <a:t>Top 5 fournisseurs de Raw Materials vers l’UE 2023: (étranger vers UE)</a:t>
            </a:r>
          </a:p>
          <a:p>
            <a:pPr>
              <a:buFont typeface="Arial" panose="020B0604020202020204" pitchFamily="34" charset="0"/>
              <a:buChar char="•"/>
            </a:pPr>
            <a:r>
              <a:rPr lang="fr-FR" dirty="0">
                <a:solidFill>
                  <a:srgbClr val="000000"/>
                </a:solidFill>
                <a:effectLst/>
                <a:latin typeface="Helvetica" pitchFamily="2" charset="0"/>
              </a:rPr>
              <a:t>China</a:t>
            </a:r>
          </a:p>
          <a:p>
            <a:pPr>
              <a:buFont typeface="Arial" panose="020B0604020202020204" pitchFamily="34" charset="0"/>
              <a:buChar char="•"/>
            </a:pPr>
            <a:r>
              <a:rPr lang="fr-FR" dirty="0">
                <a:solidFill>
                  <a:srgbClr val="000000"/>
                </a:solidFill>
                <a:effectLst/>
                <a:latin typeface="Helvetica" pitchFamily="2" charset="0"/>
              </a:rPr>
              <a:t>US</a:t>
            </a:r>
          </a:p>
          <a:p>
            <a:pPr>
              <a:buFont typeface="Arial" panose="020B0604020202020204" pitchFamily="34" charset="0"/>
              <a:buChar char="•"/>
            </a:pPr>
            <a:r>
              <a:rPr lang="fr-FR" dirty="0" err="1">
                <a:solidFill>
                  <a:srgbClr val="000000"/>
                </a:solidFill>
                <a:effectLst/>
                <a:latin typeface="Helvetica" pitchFamily="2" charset="0"/>
              </a:rPr>
              <a:t>Norway</a:t>
            </a:r>
            <a:endParaRPr lang="fr-FR" dirty="0">
              <a:solidFill>
                <a:srgbClr val="000000"/>
              </a:solidFill>
              <a:effectLst/>
              <a:latin typeface="Helvetica" pitchFamily="2" charset="0"/>
            </a:endParaRPr>
          </a:p>
          <a:p>
            <a:pPr>
              <a:buFont typeface="Arial" panose="020B0604020202020204" pitchFamily="34" charset="0"/>
              <a:buChar char="•"/>
            </a:pPr>
            <a:r>
              <a:rPr lang="fr-FR" dirty="0">
                <a:solidFill>
                  <a:srgbClr val="000000"/>
                </a:solidFill>
                <a:effectLst/>
                <a:latin typeface="Helvetica" pitchFamily="2" charset="0"/>
              </a:rPr>
              <a:t>Japan</a:t>
            </a:r>
          </a:p>
          <a:p>
            <a:pPr>
              <a:buFont typeface="Arial" panose="020B0604020202020204" pitchFamily="34" charset="0"/>
              <a:buChar char="•"/>
            </a:pPr>
            <a:r>
              <a:rPr lang="fr-FR" dirty="0" err="1">
                <a:solidFill>
                  <a:srgbClr val="000000"/>
                </a:solidFill>
                <a:effectLst/>
                <a:latin typeface="Helvetica" pitchFamily="2" charset="0"/>
              </a:rPr>
              <a:t>Russia</a:t>
            </a:r>
            <a:endParaRPr lang="fr-FR" dirty="0">
              <a:solidFill>
                <a:srgbClr val="000000"/>
              </a:solidFill>
              <a:effectLst/>
              <a:latin typeface="Helvetica" pitchFamily="2" charset="0"/>
            </a:endParaRPr>
          </a:p>
          <a:p>
            <a:br>
              <a:rPr lang="fr-FR" dirty="0">
                <a:solidFill>
                  <a:srgbClr val="000000"/>
                </a:solidFill>
                <a:effectLst/>
                <a:latin typeface="Helvetica" pitchFamily="2" charset="0"/>
              </a:rPr>
            </a:br>
            <a:endParaRPr lang="fr-FR" dirty="0">
              <a:solidFill>
                <a:srgbClr val="000000"/>
              </a:solidFill>
              <a:effectLst/>
              <a:latin typeface="Helvetica" pitchFamily="2" charset="0"/>
            </a:endParaRPr>
          </a:p>
          <a:p>
            <a:endParaRPr lang="fr-FR"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19</a:t>
            </a:fld>
            <a:endParaRPr lang="fr-FR"/>
          </a:p>
        </p:txBody>
      </p:sp>
    </p:spTree>
    <p:extLst>
      <p:ext uri="{BB962C8B-B14F-4D97-AF65-F5344CB8AC3E}">
        <p14:creationId xmlns:p14="http://schemas.microsoft.com/office/powerpoint/2010/main" val="3375082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noProof="0"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21</a:t>
            </a:fld>
            <a:endParaRPr lang="fr-FR"/>
          </a:p>
        </p:txBody>
      </p:sp>
    </p:spTree>
    <p:extLst>
      <p:ext uri="{BB962C8B-B14F-4D97-AF65-F5344CB8AC3E}">
        <p14:creationId xmlns:p14="http://schemas.microsoft.com/office/powerpoint/2010/main" val="82169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902EF-D8E2-2492-D163-3FAFAB2E1E4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3103D5A-060D-EE67-3784-8D2A762A2A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7E0E21-EDDC-8525-9786-B55E5709E802}"/>
              </a:ext>
            </a:extLst>
          </p:cNvPr>
          <p:cNvSpPr>
            <a:spLocks noGrp="1"/>
          </p:cNvSpPr>
          <p:nvPr>
            <p:ph type="body" idx="1"/>
          </p:nvPr>
        </p:nvSpPr>
        <p:spPr/>
        <p:txBody>
          <a:bodyPr/>
          <a:lstStyle/>
          <a:p>
            <a:endParaRPr lang="en-GB" noProof="0" dirty="0"/>
          </a:p>
        </p:txBody>
      </p:sp>
      <p:sp>
        <p:nvSpPr>
          <p:cNvPr id="4" name="Espace réservé du numéro de diapositive 3">
            <a:extLst>
              <a:ext uri="{FF2B5EF4-FFF2-40B4-BE49-F238E27FC236}">
                <a16:creationId xmlns:a16="http://schemas.microsoft.com/office/drawing/2014/main" id="{D0360961-F235-40FE-4278-1437D2A51E9F}"/>
              </a:ext>
            </a:extLst>
          </p:cNvPr>
          <p:cNvSpPr>
            <a:spLocks noGrp="1"/>
          </p:cNvSpPr>
          <p:nvPr>
            <p:ph type="sldNum" sz="quarter" idx="5"/>
          </p:nvPr>
        </p:nvSpPr>
        <p:spPr/>
        <p:txBody>
          <a:bodyPr/>
          <a:lstStyle/>
          <a:p>
            <a:fld id="{AF94EBB6-390B-BB46-AA10-08684086E747}" type="slidenum">
              <a:rPr lang="fr-FR" smtClean="0"/>
              <a:t>2</a:t>
            </a:fld>
            <a:endParaRPr lang="fr-FR"/>
          </a:p>
        </p:txBody>
      </p:sp>
    </p:spTree>
    <p:extLst>
      <p:ext uri="{BB962C8B-B14F-4D97-AF65-F5344CB8AC3E}">
        <p14:creationId xmlns:p14="http://schemas.microsoft.com/office/powerpoint/2010/main" val="3976170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23</a:t>
            </a:fld>
            <a:endParaRPr lang="fr-FR"/>
          </a:p>
        </p:txBody>
      </p:sp>
    </p:spTree>
    <p:extLst>
      <p:ext uri="{BB962C8B-B14F-4D97-AF65-F5344CB8AC3E}">
        <p14:creationId xmlns:p14="http://schemas.microsoft.com/office/powerpoint/2010/main" val="1114436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Photomasks</a:t>
            </a:r>
            <a:r>
              <a:rPr lang="fr-FR" dirty="0"/>
              <a:t>: Advanced Mask Technology Center (JV GF – </a:t>
            </a:r>
            <a:r>
              <a:rPr lang="fr-FR" dirty="0" err="1"/>
              <a:t>Toppan</a:t>
            </a:r>
            <a:r>
              <a:rPr lang="fr-FR" dirty="0"/>
              <a:t>), 320 employés Dresden</a:t>
            </a:r>
          </a:p>
          <a:p>
            <a:endParaRPr lang="fr-FR" dirty="0"/>
          </a:p>
          <a:p>
            <a:r>
              <a:rPr lang="fr-FR" dirty="0"/>
              <a:t>DNP, </a:t>
            </a:r>
            <a:r>
              <a:rPr lang="fr-FR" dirty="0" err="1"/>
              <a:t>Toppan</a:t>
            </a:r>
            <a:r>
              <a:rPr lang="fr-FR" dirty="0"/>
              <a:t>, </a:t>
            </a:r>
            <a:r>
              <a:rPr lang="fr-FR" dirty="0" err="1"/>
              <a:t>Photronics</a:t>
            </a:r>
            <a:endParaRPr lang="fr-FR"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24</a:t>
            </a:fld>
            <a:endParaRPr lang="fr-FR"/>
          </a:p>
        </p:txBody>
      </p:sp>
    </p:spTree>
    <p:extLst>
      <p:ext uri="{BB962C8B-B14F-4D97-AF65-F5344CB8AC3E}">
        <p14:creationId xmlns:p14="http://schemas.microsoft.com/office/powerpoint/2010/main" val="2047411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noProof="0"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3</a:t>
            </a:fld>
            <a:endParaRPr lang="fr-FR"/>
          </a:p>
        </p:txBody>
      </p:sp>
    </p:spTree>
    <p:extLst>
      <p:ext uri="{BB962C8B-B14F-4D97-AF65-F5344CB8AC3E}">
        <p14:creationId xmlns:p14="http://schemas.microsoft.com/office/powerpoint/2010/main" val="3452561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itchFamily="2" charset="2"/>
              <a:buChar char="Ø"/>
            </a:pPr>
            <a:r>
              <a:rPr lang="fr-FR" dirty="0" err="1"/>
              <a:t>Similar</a:t>
            </a:r>
            <a:r>
              <a:rPr lang="fr-FR" dirty="0"/>
              <a:t> for </a:t>
            </a:r>
            <a:r>
              <a:rPr lang="fr-FR" dirty="0" err="1"/>
              <a:t>Back-end</a:t>
            </a:r>
            <a:r>
              <a:rPr lang="fr-FR" dirty="0"/>
              <a:t>, </a:t>
            </a:r>
            <a:r>
              <a:rPr lang="fr-FR" dirty="0" err="1"/>
              <a:t>even</a:t>
            </a:r>
            <a:r>
              <a:rPr lang="fr-FR" dirty="0"/>
              <a:t> more </a:t>
            </a:r>
            <a:r>
              <a:rPr lang="fr-FR" dirty="0" err="1"/>
              <a:t>than</a:t>
            </a:r>
            <a:r>
              <a:rPr lang="fr-FR" dirty="0"/>
              <a:t> 80% of the </a:t>
            </a:r>
            <a:r>
              <a:rPr lang="fr-FR" dirty="0" err="1"/>
              <a:t>installed</a:t>
            </a:r>
            <a:r>
              <a:rPr lang="fr-FR" dirty="0"/>
              <a:t> </a:t>
            </a:r>
            <a:r>
              <a:rPr lang="fr-FR" dirty="0" err="1"/>
              <a:t>capacities</a:t>
            </a:r>
            <a:r>
              <a:rPr lang="fr-FR" dirty="0"/>
              <a:t> in Asia</a:t>
            </a:r>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4</a:t>
            </a:fld>
            <a:endParaRPr lang="fr-FR"/>
          </a:p>
        </p:txBody>
      </p:sp>
    </p:spTree>
    <p:extLst>
      <p:ext uri="{BB962C8B-B14F-4D97-AF65-F5344CB8AC3E}">
        <p14:creationId xmlns:p14="http://schemas.microsoft.com/office/powerpoint/2010/main" val="3709701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Wingdings" panose="05000000000000000000" pitchFamily="2" charset="2"/>
              <a:buChar char="Ø"/>
            </a:pPr>
            <a:r>
              <a:rPr lang="en-US" dirty="0"/>
              <a:t>The US, the only country with a complete mastering of the value chain. US Chips Act addressing the few weaknesses</a:t>
            </a:r>
          </a:p>
          <a:p>
            <a:pPr marL="285750" indent="-285750">
              <a:buFont typeface="Wingdings" panose="05000000000000000000" pitchFamily="2" charset="2"/>
              <a:buChar char="Ø"/>
            </a:pPr>
            <a:r>
              <a:rPr lang="en-US" dirty="0"/>
              <a:t>China, willing to build a similar ecosystem, officially since 2015</a:t>
            </a:r>
          </a:p>
          <a:p>
            <a:pPr marL="285750" indent="-285750">
              <a:buFont typeface="Wingdings" panose="05000000000000000000" pitchFamily="2" charset="2"/>
              <a:buChar char="Ø"/>
            </a:pPr>
            <a:r>
              <a:rPr lang="en-US" dirty="0"/>
              <a:t>Taiwan &amp; South Korea, leading in manufacturing (Front-End, Back-End).</a:t>
            </a:r>
          </a:p>
          <a:p>
            <a:pPr marL="285750" indent="-285750">
              <a:buFont typeface="Wingdings" panose="05000000000000000000" pitchFamily="2" charset="2"/>
              <a:buChar char="Ø"/>
            </a:pPr>
            <a:r>
              <a:rPr lang="en-US" dirty="0"/>
              <a:t>Europe and Japan, in similar positions: Strengths in IDMs, equipment and tools, with decreasing shares and trying to preserve their ecosystem</a:t>
            </a:r>
            <a:endParaRPr lang="fr-FR"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5</a:t>
            </a:fld>
            <a:endParaRPr lang="fr-FR"/>
          </a:p>
        </p:txBody>
      </p:sp>
    </p:spTree>
    <p:extLst>
      <p:ext uri="{BB962C8B-B14F-4D97-AF65-F5344CB8AC3E}">
        <p14:creationId xmlns:p14="http://schemas.microsoft.com/office/powerpoint/2010/main" val="857036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84F77-BB9E-0776-6F4B-9AF42F456A3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EC2111-C47F-4FCE-234F-0EBFE52509F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C64DA6-2B74-429D-ECAC-5383D4559C62}"/>
              </a:ext>
            </a:extLst>
          </p:cNvPr>
          <p:cNvSpPr>
            <a:spLocks noGrp="1"/>
          </p:cNvSpPr>
          <p:nvPr>
            <p:ph type="body" idx="1"/>
          </p:nvPr>
        </p:nvSpPr>
        <p:spPr/>
        <p:txBody>
          <a:bodyPr/>
          <a:lstStyle/>
          <a:p>
            <a:endParaRPr lang="en-GB" noProof="0" dirty="0"/>
          </a:p>
        </p:txBody>
      </p:sp>
      <p:sp>
        <p:nvSpPr>
          <p:cNvPr id="4" name="Espace réservé du numéro de diapositive 3">
            <a:extLst>
              <a:ext uri="{FF2B5EF4-FFF2-40B4-BE49-F238E27FC236}">
                <a16:creationId xmlns:a16="http://schemas.microsoft.com/office/drawing/2014/main" id="{869B57C6-1A1B-8B4F-233D-658CEBA0099D}"/>
              </a:ext>
            </a:extLst>
          </p:cNvPr>
          <p:cNvSpPr>
            <a:spLocks noGrp="1"/>
          </p:cNvSpPr>
          <p:nvPr>
            <p:ph type="sldNum" sz="quarter" idx="5"/>
          </p:nvPr>
        </p:nvSpPr>
        <p:spPr/>
        <p:txBody>
          <a:bodyPr/>
          <a:lstStyle/>
          <a:p>
            <a:fld id="{AF94EBB6-390B-BB46-AA10-08684086E747}" type="slidenum">
              <a:rPr lang="fr-FR" smtClean="0"/>
              <a:t>6</a:t>
            </a:fld>
            <a:endParaRPr lang="fr-FR"/>
          </a:p>
        </p:txBody>
      </p:sp>
    </p:spTree>
    <p:extLst>
      <p:ext uri="{BB962C8B-B14F-4D97-AF65-F5344CB8AC3E}">
        <p14:creationId xmlns:p14="http://schemas.microsoft.com/office/powerpoint/2010/main" val="2356623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F94EBB6-390B-BB46-AA10-08684086E747}" type="slidenum">
              <a:rPr lang="fr-FR" smtClean="0"/>
              <a:t>7</a:t>
            </a:fld>
            <a:endParaRPr lang="fr-FR"/>
          </a:p>
        </p:txBody>
      </p:sp>
    </p:spTree>
    <p:extLst>
      <p:ext uri="{BB962C8B-B14F-4D97-AF65-F5344CB8AC3E}">
        <p14:creationId xmlns:p14="http://schemas.microsoft.com/office/powerpoint/2010/main" val="108574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DDBB0-BD76-70E9-A3A4-73901325A8C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DF794E7-6636-A7FC-E0B2-7C0576FFA0D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123A1C4-94E1-601D-EC32-F271719CDBEF}"/>
              </a:ext>
            </a:extLst>
          </p:cNvPr>
          <p:cNvSpPr>
            <a:spLocks noGrp="1"/>
          </p:cNvSpPr>
          <p:nvPr>
            <p:ph type="body" idx="1"/>
          </p:nvPr>
        </p:nvSpPr>
        <p:spPr/>
        <p:txBody>
          <a:bodyPr/>
          <a:lstStyle/>
          <a:p>
            <a:r>
              <a:rPr lang="fr-FR" dirty="0"/>
              <a:t>Possibilité ajouter Retrait US de l’accord sur le nucléaire Iranien en 2018</a:t>
            </a:r>
          </a:p>
          <a:p>
            <a:r>
              <a:rPr lang="fr-FR" dirty="0"/>
              <a:t>Idem Guerre en Ukraine (2021)</a:t>
            </a:r>
          </a:p>
        </p:txBody>
      </p:sp>
      <p:sp>
        <p:nvSpPr>
          <p:cNvPr id="4" name="Espace réservé du numéro de diapositive 3">
            <a:extLst>
              <a:ext uri="{FF2B5EF4-FFF2-40B4-BE49-F238E27FC236}">
                <a16:creationId xmlns:a16="http://schemas.microsoft.com/office/drawing/2014/main" id="{8E9A2875-9278-C820-C0CD-70B610FD013D}"/>
              </a:ext>
            </a:extLst>
          </p:cNvPr>
          <p:cNvSpPr>
            <a:spLocks noGrp="1"/>
          </p:cNvSpPr>
          <p:nvPr>
            <p:ph type="sldNum" sz="quarter" idx="5"/>
          </p:nvPr>
        </p:nvSpPr>
        <p:spPr/>
        <p:txBody>
          <a:bodyPr/>
          <a:lstStyle/>
          <a:p>
            <a:fld id="{AF94EBB6-390B-BB46-AA10-08684086E747}" type="slidenum">
              <a:rPr lang="fr-FR" smtClean="0"/>
              <a:t>8</a:t>
            </a:fld>
            <a:endParaRPr lang="fr-FR"/>
          </a:p>
        </p:txBody>
      </p:sp>
    </p:spTree>
    <p:extLst>
      <p:ext uri="{BB962C8B-B14F-4D97-AF65-F5344CB8AC3E}">
        <p14:creationId xmlns:p14="http://schemas.microsoft.com/office/powerpoint/2010/main" val="3058033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40FF7-31DD-2525-16F5-343292EDDBD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1BF8B68-6C08-E7AB-C7C2-9EB7EC4BE1F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697A76A-0051-22C2-7F89-4D7F93EED1F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D4DF2E7-C7A0-23D3-3BE8-FFC65219D16C}"/>
              </a:ext>
            </a:extLst>
          </p:cNvPr>
          <p:cNvSpPr>
            <a:spLocks noGrp="1"/>
          </p:cNvSpPr>
          <p:nvPr>
            <p:ph type="sldNum" sz="quarter" idx="5"/>
          </p:nvPr>
        </p:nvSpPr>
        <p:spPr/>
        <p:txBody>
          <a:bodyPr/>
          <a:lstStyle/>
          <a:p>
            <a:fld id="{AF94EBB6-390B-BB46-AA10-08684086E747}" type="slidenum">
              <a:rPr lang="fr-FR" smtClean="0"/>
              <a:t>9</a:t>
            </a:fld>
            <a:endParaRPr lang="fr-FR"/>
          </a:p>
        </p:txBody>
      </p:sp>
    </p:spTree>
    <p:extLst>
      <p:ext uri="{BB962C8B-B14F-4D97-AF65-F5344CB8AC3E}">
        <p14:creationId xmlns:p14="http://schemas.microsoft.com/office/powerpoint/2010/main" val="797861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decision" descr="Une image contenant texte, Graphique, Police, graphisme&#10;&#10;Description générée automatiquement">
            <a:extLst>
              <a:ext uri="{FF2B5EF4-FFF2-40B4-BE49-F238E27FC236}">
                <a16:creationId xmlns:a16="http://schemas.microsoft.com/office/drawing/2014/main" id="{C36F6417-DEE2-44D6-3336-80533B470FB2}"/>
              </a:ext>
            </a:extLst>
          </p:cNvPr>
          <p:cNvPicPr>
            <a:picLocks noChangeAspect="1"/>
          </p:cNvPicPr>
          <p:nvPr userDrawn="1"/>
        </p:nvPicPr>
        <p:blipFill>
          <a:blip r:embed="rId2"/>
          <a:srcRect l="9704" r="8196"/>
          <a:stretch/>
        </p:blipFill>
        <p:spPr>
          <a:xfrm>
            <a:off x="6888480" y="121924"/>
            <a:ext cx="2255520" cy="824184"/>
          </a:xfrm>
          <a:prstGeom prst="rect">
            <a:avLst/>
          </a:prstGeom>
        </p:spPr>
      </p:pic>
      <p:cxnSp>
        <p:nvCxnSpPr>
          <p:cNvPr id="9" name="Connecteur droit 8">
            <a:extLst>
              <a:ext uri="{FF2B5EF4-FFF2-40B4-BE49-F238E27FC236}">
                <a16:creationId xmlns:a16="http://schemas.microsoft.com/office/drawing/2014/main" id="{5AC8C9FB-7B83-CD66-826B-CA89610C5F9E}"/>
              </a:ext>
            </a:extLst>
          </p:cNvPr>
          <p:cNvCxnSpPr>
            <a:cxnSpLocks/>
          </p:cNvCxnSpPr>
          <p:nvPr userDrawn="1"/>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4F153B70-08BF-D98B-0A4F-8387ED261CDD}"/>
              </a:ext>
            </a:extLst>
          </p:cNvPr>
          <p:cNvPicPr>
            <a:picLocks noChangeAspect="1" noChangeArrowheads="1"/>
          </p:cNvPicPr>
          <p:nvPr userDrawn="1"/>
        </p:nvPicPr>
        <p:blipFill>
          <a:blip r:embed="rId3"/>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199C4E7E-C80D-21BF-D19D-1C8CF842ABA7}"/>
              </a:ext>
            </a:extLst>
          </p:cNvPr>
          <p:cNvPicPr>
            <a:picLocks noChangeAspect="1" noChangeArrowheads="1"/>
          </p:cNvPicPr>
          <p:nvPr userDrawn="1"/>
        </p:nvPicPr>
        <p:blipFill>
          <a:blip r:embed="rId4"/>
          <a:srcRect/>
          <a:stretch/>
        </p:blipFill>
        <p:spPr bwMode="auto">
          <a:xfrm>
            <a:off x="10761349" y="194763"/>
            <a:ext cx="1248312" cy="6608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itre 1">
            <a:extLst>
              <a:ext uri="{FF2B5EF4-FFF2-40B4-BE49-F238E27FC236}">
                <a16:creationId xmlns:a16="http://schemas.microsoft.com/office/drawing/2014/main" id="{57856BFC-4445-A58F-5688-CF8A644E9841}"/>
              </a:ext>
            </a:extLst>
          </p:cNvPr>
          <p:cNvSpPr txBox="1">
            <a:spLocks/>
          </p:cNvSpPr>
          <p:nvPr userDrawn="1"/>
        </p:nvSpPr>
        <p:spPr>
          <a:xfrm>
            <a:off x="838200" y="0"/>
            <a:ext cx="8368430"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3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Espace réservé du numéro de diapositive 5">
            <a:extLst>
              <a:ext uri="{FF2B5EF4-FFF2-40B4-BE49-F238E27FC236}">
                <a16:creationId xmlns:a16="http://schemas.microsoft.com/office/drawing/2014/main" id="{03A19D2F-C033-D207-D76F-D12DACF780BA}"/>
              </a:ext>
            </a:extLst>
          </p:cNvPr>
          <p:cNvSpPr>
            <a:spLocks noGrp="1"/>
          </p:cNvSpPr>
          <p:nvPr>
            <p:ph type="sldNum" sz="quarter" idx="4"/>
          </p:nvPr>
        </p:nvSpPr>
        <p:spPr>
          <a:xfrm>
            <a:off x="10056440" y="6356351"/>
            <a:ext cx="1525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280A3-A77F-4DB8-B9FC-C247AA99ACE8}" type="slidenum">
              <a:rPr lang="fr-FR" smtClean="0"/>
              <a:t>‹N°›</a:t>
            </a:fld>
            <a:endParaRPr lang="fr-FR" dirty="0"/>
          </a:p>
        </p:txBody>
      </p:sp>
    </p:spTree>
    <p:extLst>
      <p:ext uri="{BB962C8B-B14F-4D97-AF65-F5344CB8AC3E}">
        <p14:creationId xmlns:p14="http://schemas.microsoft.com/office/powerpoint/2010/main" val="27161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7E3772-961E-CC37-13FC-0A6DEDEE605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9B128B2-06BD-C7F5-E74D-C76ADBC736B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54DDED-A734-DE09-835E-7C7A0E9BEF3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3217C005-6F87-D276-86E9-FA41490860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0CAFFD9-DFF6-C73B-1D5A-CC53FDC262CE}"/>
              </a:ext>
            </a:extLst>
          </p:cNvPr>
          <p:cNvSpPr>
            <a:spLocks noGrp="1"/>
          </p:cNvSpPr>
          <p:nvPr>
            <p:ph type="sldNum" sz="quarter" idx="12"/>
          </p:nvPr>
        </p:nvSpPr>
        <p:spPr/>
        <p:txBody>
          <a:bodyPr/>
          <a:lstStyle/>
          <a:p>
            <a:fld id="{92CCA033-E928-8847-A7A2-6E29864DD82F}" type="slidenum">
              <a:rPr lang="fr-FR" smtClean="0"/>
              <a:t>‹N°›</a:t>
            </a:fld>
            <a:endParaRPr lang="fr-FR"/>
          </a:p>
        </p:txBody>
      </p:sp>
    </p:spTree>
    <p:extLst>
      <p:ext uri="{BB962C8B-B14F-4D97-AF65-F5344CB8AC3E}">
        <p14:creationId xmlns:p14="http://schemas.microsoft.com/office/powerpoint/2010/main" val="1667722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148A1DF-674B-857F-FA45-E0F033606D1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D6510BC-3E79-26BC-4454-EB089F4C434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640DF96-DE82-EA77-C1CE-3B5290750BA9}"/>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372BAAF3-FB83-5284-11A7-549CFCC907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E3F9591-265E-7196-6256-0A0F5468BD6D}"/>
              </a:ext>
            </a:extLst>
          </p:cNvPr>
          <p:cNvSpPr>
            <a:spLocks noGrp="1"/>
          </p:cNvSpPr>
          <p:nvPr>
            <p:ph type="sldNum" sz="quarter" idx="12"/>
          </p:nvPr>
        </p:nvSpPr>
        <p:spPr/>
        <p:txBody>
          <a:bodyPr/>
          <a:lstStyle/>
          <a:p>
            <a:fld id="{92CCA033-E928-8847-A7A2-6E29864DD82F}" type="slidenum">
              <a:rPr lang="fr-FR" smtClean="0"/>
              <a:t>‹N°›</a:t>
            </a:fld>
            <a:endParaRPr lang="fr-FR"/>
          </a:p>
        </p:txBody>
      </p:sp>
    </p:spTree>
    <p:extLst>
      <p:ext uri="{BB962C8B-B14F-4D97-AF65-F5344CB8AC3E}">
        <p14:creationId xmlns:p14="http://schemas.microsoft.com/office/powerpoint/2010/main" val="168502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C4A68333-5845-5A7C-FDA6-CC0A525FF9B2}"/>
              </a:ext>
            </a:extLst>
          </p:cNvPr>
          <p:cNvCxnSpPr>
            <a:cxnSpLocks/>
          </p:cNvCxnSpPr>
          <p:nvPr userDrawn="1"/>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4E4B9443-9256-EA6C-D5DE-FE8D7E6E96E3}"/>
              </a:ext>
            </a:extLst>
          </p:cNvPr>
          <p:cNvPicPr>
            <a:picLocks noChangeAspect="1" noChangeArrowheads="1"/>
          </p:cNvPicPr>
          <p:nvPr userDrawn="1"/>
        </p:nvPicPr>
        <p:blipFill>
          <a:blip r:embed="rId2"/>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2F2181F-1B2D-3127-63A1-5706D97B8096}"/>
              </a:ext>
            </a:extLst>
          </p:cNvPr>
          <p:cNvPicPr>
            <a:picLocks noChangeAspect="1" noChangeArrowheads="1"/>
          </p:cNvPicPr>
          <p:nvPr userDrawn="1"/>
        </p:nvPicPr>
        <p:blipFill>
          <a:blip r:embed="rId3"/>
          <a:srcRect/>
          <a:stretch/>
        </p:blipFill>
        <p:spPr bwMode="auto">
          <a:xfrm>
            <a:off x="10761349" y="194763"/>
            <a:ext cx="1248312" cy="660871"/>
          </a:xfrm>
          <a:prstGeom prst="rect">
            <a:avLst/>
          </a:prstGeom>
          <a:noFill/>
          <a:ln>
            <a:solidFill>
              <a:srgbClr val="163F63"/>
            </a:solidFill>
          </a:ln>
          <a:extLst>
            <a:ext uri="{909E8E84-426E-40DD-AFC4-6F175D3DCCD1}">
              <a14:hiddenFill xmlns:a14="http://schemas.microsoft.com/office/drawing/2010/main">
                <a:solidFill>
                  <a:srgbClr val="FFFFFF"/>
                </a:solidFill>
              </a14:hiddenFill>
            </a:ext>
          </a:extLst>
        </p:spPr>
      </p:pic>
      <p:sp>
        <p:nvSpPr>
          <p:cNvPr id="3" name="Espace réservé du numéro de diapositive 5">
            <a:extLst>
              <a:ext uri="{FF2B5EF4-FFF2-40B4-BE49-F238E27FC236}">
                <a16:creationId xmlns:a16="http://schemas.microsoft.com/office/drawing/2014/main" id="{4060DB89-7880-A921-CF8B-0348813066D4}"/>
              </a:ext>
            </a:extLst>
          </p:cNvPr>
          <p:cNvSpPr>
            <a:spLocks noGrp="1"/>
          </p:cNvSpPr>
          <p:nvPr>
            <p:ph type="sldNum" sz="quarter" idx="4"/>
          </p:nvPr>
        </p:nvSpPr>
        <p:spPr>
          <a:xfrm>
            <a:off x="10056440" y="6356351"/>
            <a:ext cx="1525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280A3-A77F-4DB8-B9FC-C247AA99ACE8}" type="slidenum">
              <a:rPr lang="fr-FR" smtClean="0"/>
              <a:t>‹N°›</a:t>
            </a:fld>
            <a:endParaRPr lang="fr-FR" dirty="0"/>
          </a:p>
        </p:txBody>
      </p:sp>
      <p:pic>
        <p:nvPicPr>
          <p:cNvPr id="2" name="decision" descr="Une image contenant texte, Graphique, Police, graphisme&#10;&#10;Description générée automatiquement">
            <a:extLst>
              <a:ext uri="{FF2B5EF4-FFF2-40B4-BE49-F238E27FC236}">
                <a16:creationId xmlns:a16="http://schemas.microsoft.com/office/drawing/2014/main" id="{BF25076E-01C4-D2C8-3848-8810CF110B95}"/>
              </a:ext>
            </a:extLst>
          </p:cNvPr>
          <p:cNvPicPr>
            <a:picLocks noChangeAspect="1"/>
          </p:cNvPicPr>
          <p:nvPr userDrawn="1"/>
        </p:nvPicPr>
        <p:blipFill>
          <a:blip r:embed="rId4"/>
          <a:srcRect l="9704" r="8196"/>
          <a:stretch/>
        </p:blipFill>
        <p:spPr>
          <a:xfrm>
            <a:off x="6888480" y="121924"/>
            <a:ext cx="2255520" cy="824184"/>
          </a:xfrm>
          <a:prstGeom prst="rect">
            <a:avLst/>
          </a:prstGeom>
        </p:spPr>
      </p:pic>
    </p:spTree>
    <p:extLst>
      <p:ext uri="{BB962C8B-B14F-4D97-AF65-F5344CB8AC3E}">
        <p14:creationId xmlns:p14="http://schemas.microsoft.com/office/powerpoint/2010/main" val="778320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5E5C8D-1339-33EC-95B1-937348AECE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C3E4354-BF5A-9108-BF7D-80DF196582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cxnSp>
        <p:nvCxnSpPr>
          <p:cNvPr id="9" name="Connecteur droit 8">
            <a:extLst>
              <a:ext uri="{FF2B5EF4-FFF2-40B4-BE49-F238E27FC236}">
                <a16:creationId xmlns:a16="http://schemas.microsoft.com/office/drawing/2014/main" id="{388EDC7B-EB1C-22A4-6F56-A99A68D0C84D}"/>
              </a:ext>
            </a:extLst>
          </p:cNvPr>
          <p:cNvCxnSpPr>
            <a:cxnSpLocks/>
          </p:cNvCxnSpPr>
          <p:nvPr userDrawn="1"/>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4BCEC108-7A75-BBB8-210E-B21867652CB6}"/>
              </a:ext>
            </a:extLst>
          </p:cNvPr>
          <p:cNvPicPr>
            <a:picLocks noChangeAspect="1" noChangeArrowheads="1"/>
          </p:cNvPicPr>
          <p:nvPr userDrawn="1"/>
        </p:nvPicPr>
        <p:blipFill>
          <a:blip r:embed="rId2"/>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AFBB16D1-EC58-B586-BB4A-01267AF08C9F}"/>
              </a:ext>
            </a:extLst>
          </p:cNvPr>
          <p:cNvPicPr>
            <a:picLocks noChangeAspect="1" noChangeArrowheads="1"/>
          </p:cNvPicPr>
          <p:nvPr userDrawn="1"/>
        </p:nvPicPr>
        <p:blipFill>
          <a:blip r:embed="rId3"/>
          <a:srcRect/>
          <a:stretch/>
        </p:blipFill>
        <p:spPr bwMode="auto">
          <a:xfrm>
            <a:off x="10761349" y="194763"/>
            <a:ext cx="1248312" cy="660871"/>
          </a:xfrm>
          <a:prstGeom prst="rect">
            <a:avLst/>
          </a:prstGeom>
          <a:noFill/>
          <a:ln>
            <a:solidFill>
              <a:srgbClr val="163F63"/>
            </a:solidFill>
          </a:ln>
          <a:extLst>
            <a:ext uri="{909E8E84-426E-40DD-AFC4-6F175D3DCCD1}">
              <a14:hiddenFill xmlns:a14="http://schemas.microsoft.com/office/drawing/2010/main">
                <a:solidFill>
                  <a:srgbClr val="FFFFFF"/>
                </a:solidFill>
              </a14:hiddenFill>
            </a:ext>
          </a:extLst>
        </p:spPr>
      </p:pic>
      <p:sp>
        <p:nvSpPr>
          <p:cNvPr id="13" name="Espace réservé du numéro de diapositive 5">
            <a:extLst>
              <a:ext uri="{FF2B5EF4-FFF2-40B4-BE49-F238E27FC236}">
                <a16:creationId xmlns:a16="http://schemas.microsoft.com/office/drawing/2014/main" id="{2A67FB99-5D53-4EAD-7D3A-E7D77B4FC124}"/>
              </a:ext>
            </a:extLst>
          </p:cNvPr>
          <p:cNvSpPr>
            <a:spLocks noGrp="1"/>
          </p:cNvSpPr>
          <p:nvPr>
            <p:ph type="sldNum" sz="quarter" idx="4"/>
          </p:nvPr>
        </p:nvSpPr>
        <p:spPr>
          <a:xfrm>
            <a:off x="10056440" y="6356351"/>
            <a:ext cx="1525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280A3-A77F-4DB8-B9FC-C247AA99ACE8}" type="slidenum">
              <a:rPr lang="fr-FR" smtClean="0"/>
              <a:t>‹N°›</a:t>
            </a:fld>
            <a:endParaRPr lang="fr-FR" dirty="0"/>
          </a:p>
        </p:txBody>
      </p:sp>
      <p:pic>
        <p:nvPicPr>
          <p:cNvPr id="4" name="decision" descr="Une image contenant texte, Graphique, Police, graphisme&#10;&#10;Description générée automatiquement">
            <a:extLst>
              <a:ext uri="{FF2B5EF4-FFF2-40B4-BE49-F238E27FC236}">
                <a16:creationId xmlns:a16="http://schemas.microsoft.com/office/drawing/2014/main" id="{EF52DA22-4863-56DA-FC3F-37DDF621CC62}"/>
              </a:ext>
            </a:extLst>
          </p:cNvPr>
          <p:cNvPicPr>
            <a:picLocks noChangeAspect="1"/>
          </p:cNvPicPr>
          <p:nvPr userDrawn="1"/>
        </p:nvPicPr>
        <p:blipFill>
          <a:blip r:embed="rId4"/>
          <a:srcRect l="9704" r="8196"/>
          <a:stretch/>
        </p:blipFill>
        <p:spPr>
          <a:xfrm>
            <a:off x="6888480" y="121924"/>
            <a:ext cx="2255520" cy="824184"/>
          </a:xfrm>
          <a:prstGeom prst="rect">
            <a:avLst/>
          </a:prstGeom>
        </p:spPr>
      </p:pic>
    </p:spTree>
    <p:extLst>
      <p:ext uri="{BB962C8B-B14F-4D97-AF65-F5344CB8AC3E}">
        <p14:creationId xmlns:p14="http://schemas.microsoft.com/office/powerpoint/2010/main" val="2144242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E03B0-7F0B-A1D6-D49A-457E547EB2E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1819C25-653B-7B77-93F9-49485EEB10B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EBF9560-FC5C-F919-01E2-CBBA79E94A1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0A126CF-1E2E-AF91-C820-386BB72BDA9F}"/>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68F35C00-10EC-EEA9-B3A7-36C0BFBE1C2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37DBED7-BF12-EC85-AF9E-B4D76970E777}"/>
              </a:ext>
            </a:extLst>
          </p:cNvPr>
          <p:cNvSpPr>
            <a:spLocks noGrp="1"/>
          </p:cNvSpPr>
          <p:nvPr>
            <p:ph type="sldNum" sz="quarter" idx="12"/>
          </p:nvPr>
        </p:nvSpPr>
        <p:spPr/>
        <p:txBody>
          <a:bodyPr/>
          <a:lstStyle/>
          <a:p>
            <a:fld id="{92CCA033-E928-8847-A7A2-6E29864DD82F}" type="slidenum">
              <a:rPr lang="fr-FR" smtClean="0"/>
              <a:t>‹N°›</a:t>
            </a:fld>
            <a:endParaRPr lang="fr-FR"/>
          </a:p>
        </p:txBody>
      </p:sp>
    </p:spTree>
    <p:extLst>
      <p:ext uri="{BB962C8B-B14F-4D97-AF65-F5344CB8AC3E}">
        <p14:creationId xmlns:p14="http://schemas.microsoft.com/office/powerpoint/2010/main" val="3410197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D898DE-51A5-9F78-A65F-CC4AA11DA13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10B714E-CE27-2FCD-5E51-16649742F8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6EF89F3-75E8-B5B5-A207-89C40E3BBFC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55AC055-8A51-4678-D55E-15AAB1BAB0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E96B597-B79F-83B6-BC31-A98F603A634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254F24B-06A6-EC5A-CE05-0E3335518398}"/>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B8923C5B-48B4-6A1E-94BA-44448623BF7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676F67D-4FE0-5BF9-6D0F-9F3E2B7308BD}"/>
              </a:ext>
            </a:extLst>
          </p:cNvPr>
          <p:cNvSpPr>
            <a:spLocks noGrp="1"/>
          </p:cNvSpPr>
          <p:nvPr>
            <p:ph type="sldNum" sz="quarter" idx="12"/>
          </p:nvPr>
        </p:nvSpPr>
        <p:spPr/>
        <p:txBody>
          <a:bodyPr/>
          <a:lstStyle/>
          <a:p>
            <a:fld id="{92CCA033-E928-8847-A7A2-6E29864DD82F}" type="slidenum">
              <a:rPr lang="fr-FR" smtClean="0"/>
              <a:t>‹N°›</a:t>
            </a:fld>
            <a:endParaRPr lang="fr-FR"/>
          </a:p>
        </p:txBody>
      </p:sp>
    </p:spTree>
    <p:extLst>
      <p:ext uri="{BB962C8B-B14F-4D97-AF65-F5344CB8AC3E}">
        <p14:creationId xmlns:p14="http://schemas.microsoft.com/office/powerpoint/2010/main" val="300492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CD5F3A-4B59-89C4-9F5A-2CAD5EC89E0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CBCE7BA-DCDE-01D9-8E4B-356E97A176A7}"/>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68EC7BD5-C1B2-B88E-3E45-68FBE571DD4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95962CA-01D2-0ECE-5096-09EC50438C2B}"/>
              </a:ext>
            </a:extLst>
          </p:cNvPr>
          <p:cNvSpPr>
            <a:spLocks noGrp="1"/>
          </p:cNvSpPr>
          <p:nvPr>
            <p:ph type="sldNum" sz="quarter" idx="12"/>
          </p:nvPr>
        </p:nvSpPr>
        <p:spPr/>
        <p:txBody>
          <a:bodyPr/>
          <a:lstStyle/>
          <a:p>
            <a:fld id="{92CCA033-E928-8847-A7A2-6E29864DD82F}" type="slidenum">
              <a:rPr lang="fr-FR" smtClean="0"/>
              <a:t>‹N°›</a:t>
            </a:fld>
            <a:endParaRPr lang="fr-FR"/>
          </a:p>
        </p:txBody>
      </p:sp>
    </p:spTree>
    <p:extLst>
      <p:ext uri="{BB962C8B-B14F-4D97-AF65-F5344CB8AC3E}">
        <p14:creationId xmlns:p14="http://schemas.microsoft.com/office/powerpoint/2010/main" val="4129411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3B37A0-4E29-4EB6-E495-B5FBEBDB96F1}"/>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B0DDA885-72ED-5EB2-E624-536309C7978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5221B22-A663-7231-B665-094CD0B774E7}"/>
              </a:ext>
            </a:extLst>
          </p:cNvPr>
          <p:cNvSpPr>
            <a:spLocks noGrp="1"/>
          </p:cNvSpPr>
          <p:nvPr>
            <p:ph type="sldNum" sz="quarter" idx="12"/>
          </p:nvPr>
        </p:nvSpPr>
        <p:spPr/>
        <p:txBody>
          <a:bodyPr/>
          <a:lstStyle/>
          <a:p>
            <a:fld id="{92CCA033-E928-8847-A7A2-6E29864DD82F}" type="slidenum">
              <a:rPr lang="fr-FR" smtClean="0"/>
              <a:t>‹N°›</a:t>
            </a:fld>
            <a:endParaRPr lang="fr-FR"/>
          </a:p>
        </p:txBody>
      </p:sp>
    </p:spTree>
    <p:extLst>
      <p:ext uri="{BB962C8B-B14F-4D97-AF65-F5344CB8AC3E}">
        <p14:creationId xmlns:p14="http://schemas.microsoft.com/office/powerpoint/2010/main" val="3011966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3CA50-4959-D87D-932E-32103B42B77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93DAB34-E540-C92F-B789-9D46B7F61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FA038F7-1035-2C3D-49F3-36D849A021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24F03D5-D9F6-6E72-7276-C18E3ABA8294}"/>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1F38FFFB-2D73-0332-A00B-5F7AE9AE179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DDE5986-093D-7100-C21D-9AB0F30B5754}"/>
              </a:ext>
            </a:extLst>
          </p:cNvPr>
          <p:cNvSpPr>
            <a:spLocks noGrp="1"/>
          </p:cNvSpPr>
          <p:nvPr>
            <p:ph type="sldNum" sz="quarter" idx="12"/>
          </p:nvPr>
        </p:nvSpPr>
        <p:spPr/>
        <p:txBody>
          <a:bodyPr/>
          <a:lstStyle/>
          <a:p>
            <a:fld id="{92CCA033-E928-8847-A7A2-6E29864DD82F}" type="slidenum">
              <a:rPr lang="fr-FR" smtClean="0"/>
              <a:t>‹N°›</a:t>
            </a:fld>
            <a:endParaRPr lang="fr-FR"/>
          </a:p>
        </p:txBody>
      </p:sp>
    </p:spTree>
    <p:extLst>
      <p:ext uri="{BB962C8B-B14F-4D97-AF65-F5344CB8AC3E}">
        <p14:creationId xmlns:p14="http://schemas.microsoft.com/office/powerpoint/2010/main" val="4165569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F25EFA-3C05-DBDC-90FB-D7F6780F21E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85F6B55-E600-9EDD-19FF-6C8BCFD86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0D957B2-FFBF-01B2-A05E-2631F03D8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C26AA1C-20EF-0A40-1952-E48D1A9E64F1}"/>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6E1D45E4-FFD7-A74C-BFF4-43E063193EA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CB50183-5A0F-DBD6-2670-142CEDD41CB8}"/>
              </a:ext>
            </a:extLst>
          </p:cNvPr>
          <p:cNvSpPr>
            <a:spLocks noGrp="1"/>
          </p:cNvSpPr>
          <p:nvPr>
            <p:ph type="sldNum" sz="quarter" idx="12"/>
          </p:nvPr>
        </p:nvSpPr>
        <p:spPr/>
        <p:txBody>
          <a:bodyPr/>
          <a:lstStyle/>
          <a:p>
            <a:fld id="{92CCA033-E928-8847-A7A2-6E29864DD82F}" type="slidenum">
              <a:rPr lang="fr-FR" smtClean="0"/>
              <a:t>‹N°›</a:t>
            </a:fld>
            <a:endParaRPr lang="fr-FR"/>
          </a:p>
        </p:txBody>
      </p:sp>
    </p:spTree>
    <p:extLst>
      <p:ext uri="{BB962C8B-B14F-4D97-AF65-F5344CB8AC3E}">
        <p14:creationId xmlns:p14="http://schemas.microsoft.com/office/powerpoint/2010/main" val="3682355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D16C995-3800-E582-501F-409BB004F2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93EE44B-8597-C164-4BAA-DB367E4B19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D336549-946E-86AD-D036-5EE660B49D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6E91CEC6-A035-31C9-2F54-ECC42E6046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FBAE66B-6E43-F162-FBA9-321C713B3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CA033-E928-8847-A7A2-6E29864DD82F}" type="slidenum">
              <a:rPr lang="fr-FR" smtClean="0"/>
              <a:t>‹N°›</a:t>
            </a:fld>
            <a:endParaRPr lang="fr-FR"/>
          </a:p>
        </p:txBody>
      </p:sp>
    </p:spTree>
    <p:extLst>
      <p:ext uri="{BB962C8B-B14F-4D97-AF65-F5344CB8AC3E}">
        <p14:creationId xmlns:p14="http://schemas.microsoft.com/office/powerpoint/2010/main" val="3534847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1.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30.png"/><Relationship Id="rId21" Type="http://schemas.openxmlformats.org/officeDocument/2006/relationships/image" Target="../media/image46.png"/><Relationship Id="rId34" Type="http://schemas.openxmlformats.org/officeDocument/2006/relationships/image" Target="../media/image2.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2" Type="http://schemas.openxmlformats.org/officeDocument/2006/relationships/notesSlide" Target="../notesSlides/notesSlide20.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5" Type="http://schemas.microsoft.com/office/2007/relationships/hdphoto" Target="../media/hdphoto2.wdp"/><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59.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 Type="http://schemas.microsoft.com/office/2007/relationships/hdphoto" Target="../media/hdphoto1.wdp"/><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3.png"/><Relationship Id="rId8"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saint-martin@decision.e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6F282533-E1DF-CF30-5361-F5CE88615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46189" y="-2637644"/>
            <a:ext cx="6916712" cy="12192000"/>
          </a:xfrm>
          <a:prstGeom prst="rect">
            <a:avLst/>
          </a:prstGeom>
        </p:spPr>
      </p:pic>
      <p:sp>
        <p:nvSpPr>
          <p:cNvPr id="16" name="Rectangle 2">
            <a:extLst>
              <a:ext uri="{FF2B5EF4-FFF2-40B4-BE49-F238E27FC236}">
                <a16:creationId xmlns:a16="http://schemas.microsoft.com/office/drawing/2014/main" id="{645BC7D6-FCD1-FD47-79DD-73197CCB7E38}"/>
              </a:ext>
            </a:extLst>
          </p:cNvPr>
          <p:cNvSpPr txBox="1">
            <a:spLocks noChangeArrowheads="1"/>
          </p:cNvSpPr>
          <p:nvPr/>
        </p:nvSpPr>
        <p:spPr>
          <a:xfrm>
            <a:off x="812802" y="526976"/>
            <a:ext cx="8171710" cy="54326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altLang="en-US"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en-US" alt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altLang="en-US" sz="28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US" altLang="en-US" sz="28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US" altLang="en-US" sz="28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US" altLang="en-US" sz="28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US" altLang="en-US" sz="28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rPr>
              <a:t>The EU Semiconductor Strategy:</a:t>
            </a:r>
          </a:p>
          <a:p>
            <a:r>
              <a:rPr lang="en-US" altLang="en-US" sz="28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rPr>
              <a:t>Adapting to a Changing Geopolitical Landscape</a:t>
            </a:r>
          </a:p>
          <a:p>
            <a:endParaRPr lang="en-US" altLang="en-US" sz="22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spcAft>
                <a:spcPts val="600"/>
              </a:spcAft>
            </a:pPr>
            <a:endParaRPr lang="en-US" altLang="en-US" sz="22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spcAft>
                <a:spcPts val="600"/>
              </a:spcAft>
            </a:pPr>
            <a:endParaRPr lang="en-US" altLang="en-US" sz="22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spcAft>
                <a:spcPts val="600"/>
              </a:spcAft>
            </a:pPr>
            <a:r>
              <a:rPr lang="en-US" altLang="en-US" sz="2200" dirty="0">
                <a:solidFill>
                  <a:srgbClr val="E7E8EA"/>
                </a:solidFill>
                <a:latin typeface="Helvetica Neue Medium" panose="02000503000000020004" pitchFamily="2" charset="0"/>
                <a:ea typeface="Helvetica Neue Medium" panose="02000503000000020004" pitchFamily="2" charset="0"/>
                <a:cs typeface="Helvetica Neue Medium" panose="02000503000000020004" pitchFamily="2" charset="0"/>
              </a:rPr>
              <a:t>Léo Saint-Martin</a:t>
            </a:r>
          </a:p>
          <a:p>
            <a:pPr>
              <a:spcAft>
                <a:spcPts val="600"/>
              </a:spcAft>
            </a:pPr>
            <a:r>
              <a:rPr lang="en-US" altLang="en-US" sz="2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Economist / Partner</a:t>
            </a:r>
          </a:p>
          <a:p>
            <a:pPr>
              <a:spcAft>
                <a:spcPts val="600"/>
              </a:spcAft>
            </a:pPr>
            <a:endParaRPr lang="en-US" altLang="en-US" sz="2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spcAft>
                <a:spcPts val="600"/>
              </a:spcAft>
            </a:pPr>
            <a:endParaRPr lang="en-US" alt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8" name="Image 27" descr="Une image contenant texte, Police, Graphique, graphisme&#10;&#10;Description générée automatiquement">
            <a:extLst>
              <a:ext uri="{FF2B5EF4-FFF2-40B4-BE49-F238E27FC236}">
                <a16:creationId xmlns:a16="http://schemas.microsoft.com/office/drawing/2014/main" id="{06C0DA8D-536E-F835-2A34-56A53E8CC659}"/>
              </a:ext>
            </a:extLst>
          </p:cNvPr>
          <p:cNvPicPr>
            <a:picLocks noChangeAspect="1"/>
          </p:cNvPicPr>
          <p:nvPr/>
        </p:nvPicPr>
        <p:blipFill rotWithShape="1">
          <a:blip r:embed="rId4"/>
          <a:srcRect l="10420" t="18493" b="18112"/>
          <a:stretch/>
        </p:blipFill>
        <p:spPr>
          <a:xfrm>
            <a:off x="792837" y="838536"/>
            <a:ext cx="5742434" cy="1219171"/>
          </a:xfrm>
          <a:prstGeom prst="rect">
            <a:avLst/>
          </a:prstGeom>
        </p:spPr>
      </p:pic>
      <p:sp>
        <p:nvSpPr>
          <p:cNvPr id="15" name="Text Box 36">
            <a:extLst>
              <a:ext uri="{FF2B5EF4-FFF2-40B4-BE49-F238E27FC236}">
                <a16:creationId xmlns:a16="http://schemas.microsoft.com/office/drawing/2014/main" id="{45D47BE1-21FE-62F0-F0BE-D63AB24B3ABD}"/>
              </a:ext>
            </a:extLst>
          </p:cNvPr>
          <p:cNvSpPr txBox="1"/>
          <p:nvPr/>
        </p:nvSpPr>
        <p:spPr>
          <a:xfrm>
            <a:off x="359954" y="6068969"/>
            <a:ext cx="2277337" cy="64325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91440" rIns="91440" bIns="91440" numCol="1" spcCol="0" rtlCol="0" fromWordArt="0" anchor="t" anchorCtr="0" forceAA="0" compatLnSpc="1">
            <a:prstTxWarp prst="textNoShape">
              <a:avLst/>
            </a:prstTxWarp>
            <a:spAutoFit/>
          </a:bodyPr>
          <a:lstStyle/>
          <a:p>
            <a:pPr marL="450215" marR="450215"/>
            <a:r>
              <a:rPr lang="fr-FR" sz="2000" dirty="0">
                <a:solidFill>
                  <a:srgbClr val="3FC0C9"/>
                </a:solidFill>
                <a:latin typeface="Glober Thin"/>
                <a:ea typeface="Times New Roman" panose="02020603050405020304" pitchFamily="18" charset="0"/>
                <a:cs typeface="Times New Roman" panose="02020603050405020304" pitchFamily="18" charset="0"/>
              </a:rPr>
              <a:t>12</a:t>
            </a:r>
            <a:r>
              <a:rPr lang="fr-FR" sz="2000" dirty="0">
                <a:solidFill>
                  <a:srgbClr val="3FC0C9"/>
                </a:solidFill>
                <a:effectLst/>
                <a:latin typeface="Glober Thin"/>
                <a:ea typeface="Times New Roman" panose="02020603050405020304" pitchFamily="18" charset="0"/>
                <a:cs typeface="Times New Roman" panose="02020603050405020304" pitchFamily="18" charset="0"/>
              </a:rPr>
              <a:t>.11</a:t>
            </a:r>
            <a:r>
              <a:rPr lang="fr-FR" sz="2000" dirty="0">
                <a:effectLst/>
                <a:latin typeface="Glober Thin"/>
                <a:ea typeface="Times New Roman" panose="02020603050405020304" pitchFamily="18" charset="0"/>
                <a:cs typeface="Times New Roman" panose="02020603050405020304" pitchFamily="18" charset="0"/>
              </a:rPr>
              <a:t>.</a:t>
            </a:r>
            <a:r>
              <a:rPr lang="fr-FR" sz="2000" dirty="0">
                <a:solidFill>
                  <a:schemeClr val="bg1"/>
                </a:solidFill>
                <a:effectLst/>
                <a:latin typeface="Glober Thin"/>
                <a:ea typeface="Times New Roman" panose="02020603050405020304" pitchFamily="18" charset="0"/>
                <a:cs typeface="Times New Roman" panose="02020603050405020304" pitchFamily="18" charset="0"/>
              </a:rPr>
              <a:t>2024</a:t>
            </a:r>
            <a:endParaRPr lang="fr-FR" sz="1100" dirty="0">
              <a:solidFill>
                <a:schemeClr val="bg1"/>
              </a:solidFill>
              <a:effectLst/>
              <a:ea typeface="Times New Roman" panose="02020603050405020304" pitchFamily="18" charset="0"/>
              <a:cs typeface="Times New Roman" panose="02020603050405020304" pitchFamily="18" charset="0"/>
            </a:endParaRPr>
          </a:p>
          <a:p>
            <a:pPr marL="450215" marR="450215">
              <a:lnSpc>
                <a:spcPct val="107000"/>
              </a:lnSpc>
              <a:spcAft>
                <a:spcPts val="800"/>
              </a:spcAft>
            </a:pPr>
            <a:r>
              <a:rPr lang="fr-FR" sz="1000" kern="100" dirty="0">
                <a:effectLst/>
                <a:latin typeface="Lato" panose="020F0502020204030203" pitchFamily="34" charset="0"/>
                <a:ea typeface="Calibri" panose="020F0502020204030204" pitchFamily="34" charset="0"/>
                <a:cs typeface="Times New Roman" panose="02020603050405020304" pitchFamily="18" charset="0"/>
              </a:rPr>
              <a:t> </a:t>
            </a:r>
          </a:p>
        </p:txBody>
      </p:sp>
      <p:sp>
        <p:nvSpPr>
          <p:cNvPr id="2" name="Espace réservé du numéro de diapositive 1">
            <a:extLst>
              <a:ext uri="{FF2B5EF4-FFF2-40B4-BE49-F238E27FC236}">
                <a16:creationId xmlns:a16="http://schemas.microsoft.com/office/drawing/2014/main" id="{B37502AB-FF11-685E-7367-C486735105F1}"/>
              </a:ext>
            </a:extLst>
          </p:cNvPr>
          <p:cNvSpPr>
            <a:spLocks noGrp="1"/>
          </p:cNvSpPr>
          <p:nvPr>
            <p:ph type="sldNum" sz="quarter" idx="4"/>
          </p:nvPr>
        </p:nvSpPr>
        <p:spPr/>
        <p:txBody>
          <a:bodyPr/>
          <a:lstStyle/>
          <a:p>
            <a:fld id="{1E1280A3-A77F-4DB8-B9FC-C247AA99ACE8}" type="slidenum">
              <a:rPr lang="fr-FR" smtClean="0"/>
              <a:t>1</a:t>
            </a:fld>
            <a:endParaRPr lang="fr-FR" dirty="0"/>
          </a:p>
        </p:txBody>
      </p:sp>
    </p:spTree>
    <p:extLst>
      <p:ext uri="{BB962C8B-B14F-4D97-AF65-F5344CB8AC3E}">
        <p14:creationId xmlns:p14="http://schemas.microsoft.com/office/powerpoint/2010/main" val="3804880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B032F-C396-BAA4-BB74-A5EBC4BF7BFB}"/>
              </a:ext>
            </a:extLst>
          </p:cNvPr>
          <p:cNvSpPr txBox="1">
            <a:spLocks/>
          </p:cNvSpPr>
          <p:nvPr/>
        </p:nvSpPr>
        <p:spPr>
          <a:xfrm>
            <a:off x="838200" y="0"/>
            <a:ext cx="6036325"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De-coupling? De-risking?</a:t>
            </a:r>
          </a:p>
        </p:txBody>
      </p:sp>
      <p:sp>
        <p:nvSpPr>
          <p:cNvPr id="4" name="Content Placeholder 9">
            <a:extLst>
              <a:ext uri="{FF2B5EF4-FFF2-40B4-BE49-F238E27FC236}">
                <a16:creationId xmlns:a16="http://schemas.microsoft.com/office/drawing/2014/main" id="{168F457A-4475-6B3E-C6D0-99EB1E11DC91}"/>
              </a:ext>
            </a:extLst>
          </p:cNvPr>
          <p:cNvSpPr txBox="1">
            <a:spLocks/>
          </p:cNvSpPr>
          <p:nvPr/>
        </p:nvSpPr>
        <p:spPr>
          <a:xfrm>
            <a:off x="768750" y="1439017"/>
            <a:ext cx="10946432" cy="4677371"/>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rgbClr val="58509D"/>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b="0" kern="1200">
                <a:ln>
                  <a:noFill/>
                </a:ln>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China designated by the West as </a:t>
            </a:r>
          </a:p>
          <a:p>
            <a:pPr marL="342900" indent="-342900" algn="l">
              <a:buFont typeface="Arial" panose="020B0604020202020204" pitchFamily="34" charset="0"/>
              <a:buChar char="•"/>
            </a:pP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a:r>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Systemic rival</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various G7 declaration since 2021</a:t>
            </a:r>
          </a:p>
          <a:p>
            <a:pPr marL="342900" indent="-342900" algn="l">
              <a:buFont typeface="Arial" panose="020B0604020202020204" pitchFamily="34" charset="0"/>
              <a:buChar char="•"/>
            </a:pP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a:r>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Systemic challenge</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NATO 2022</a:t>
            </a:r>
          </a:p>
          <a:p>
            <a:pPr marL="342900" indent="-342900" algn="l">
              <a:buFont typeface="Arial" panose="020B0604020202020204" pitchFamily="34" charset="0"/>
              <a:buChar char="•"/>
            </a:pPr>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Concerns about China’s non-market policies leading to spillovers, market distortions and harmful overcapacity</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G7 2024</a:t>
            </a:r>
          </a:p>
          <a:p>
            <a:pPr algn="l"/>
            <a:endPar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lgn="l"/>
            <a:endPar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lgn="l">
              <a:spcAft>
                <a:spcPts val="600"/>
              </a:spcAft>
            </a:pPr>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However, the last G7 Communiqué </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(Apulia Leaders’ June 2024) states</a:t>
            </a:r>
          </a:p>
          <a:p>
            <a:pPr marL="342900" indent="-342900" algn="just">
              <a:spcAft>
                <a:spcPts val="600"/>
              </a:spcAft>
              <a:buFont typeface="Arial" panose="020B0604020202020204" pitchFamily="34" charset="0"/>
              <a:buChar char="•"/>
            </a:pPr>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 are not decoupling </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or turning inwards. We are </a:t>
            </a:r>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de-risking</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and </a:t>
            </a:r>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diversifying supply chains </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where necessary and appropriate, and fostering resilience to economic coercion.</a:t>
            </a:r>
          </a:p>
          <a:p>
            <a:pPr marL="342900" indent="-342900" algn="just">
              <a:spcAft>
                <a:spcPts val="600"/>
              </a:spcAft>
              <a:buFont typeface="Arial" panose="020B0604020202020204" pitchFamily="34" charset="0"/>
              <a:buChar char="•"/>
            </a:pPr>
            <a:r>
              <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 further call on China to refrain from adopting export control measures</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particularly on critical minerals, that could lead to significant global supply chain disruptions.</a:t>
            </a:r>
            <a:endPar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lgn="l"/>
            <a:endParaRPr lang="en-US" sz="1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Espace réservé du numéro de diapositive 499">
            <a:extLst>
              <a:ext uri="{FF2B5EF4-FFF2-40B4-BE49-F238E27FC236}">
                <a16:creationId xmlns:a16="http://schemas.microsoft.com/office/drawing/2014/main" id="{2A64EBA6-1304-56E6-EA89-CC64CD814D91}"/>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10</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46754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320A0-D496-61A2-70FB-A824E1115175}"/>
            </a:ext>
          </a:extLst>
        </p:cNvPr>
        <p:cNvGrpSpPr/>
        <p:nvPr/>
      </p:nvGrpSpPr>
      <p:grpSpPr>
        <a:xfrm>
          <a:off x="0" y="0"/>
          <a:ext cx="0" cy="0"/>
          <a:chOff x="0" y="0"/>
          <a:chExt cx="0" cy="0"/>
        </a:xfrm>
      </p:grpSpPr>
      <p:pic>
        <p:nvPicPr>
          <p:cNvPr id="2" name="Image 1" descr="Une image contenant carte, atlas, texte&#10;&#10;Description générée automatiquement">
            <a:extLst>
              <a:ext uri="{FF2B5EF4-FFF2-40B4-BE49-F238E27FC236}">
                <a16:creationId xmlns:a16="http://schemas.microsoft.com/office/drawing/2014/main" id="{6DF854C5-E810-2AF6-911F-54A0BC1E261F}"/>
              </a:ext>
            </a:extLst>
          </p:cNvPr>
          <p:cNvPicPr>
            <a:picLocks noChangeAspect="1"/>
          </p:cNvPicPr>
          <p:nvPr/>
        </p:nvPicPr>
        <p:blipFill>
          <a:blip r:embed="rId3"/>
          <a:stretch>
            <a:fillRect/>
          </a:stretch>
        </p:blipFill>
        <p:spPr>
          <a:xfrm>
            <a:off x="575736" y="1121113"/>
            <a:ext cx="6881560" cy="5060234"/>
          </a:xfrm>
          <a:prstGeom prst="rect">
            <a:avLst/>
          </a:prstGeom>
        </p:spPr>
      </p:pic>
      <p:cxnSp>
        <p:nvCxnSpPr>
          <p:cNvPr id="8" name="Connecteur droit 7">
            <a:extLst>
              <a:ext uri="{FF2B5EF4-FFF2-40B4-BE49-F238E27FC236}">
                <a16:creationId xmlns:a16="http://schemas.microsoft.com/office/drawing/2014/main" id="{E19E090C-9F99-CE09-E429-34C3D5425DA8}"/>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E223986B-8AB7-9436-030B-AF2A925A5102}"/>
              </a:ext>
            </a:extLst>
          </p:cNvPr>
          <p:cNvPicPr>
            <a:picLocks noChangeAspect="1" noChangeArrowheads="1"/>
          </p:cNvPicPr>
          <p:nvPr/>
        </p:nvPicPr>
        <p:blipFill>
          <a:blip r:embed="rId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Titre 1">
            <a:extLst>
              <a:ext uri="{FF2B5EF4-FFF2-40B4-BE49-F238E27FC236}">
                <a16:creationId xmlns:a16="http://schemas.microsoft.com/office/drawing/2014/main" id="{B5709718-F140-EDFC-CB9D-F3C667CA22E6}"/>
              </a:ext>
            </a:extLst>
          </p:cNvPr>
          <p:cNvSpPr txBox="1">
            <a:spLocks/>
          </p:cNvSpPr>
          <p:nvPr/>
        </p:nvSpPr>
        <p:spPr>
          <a:xfrm>
            <a:off x="699304" y="173625"/>
            <a:ext cx="8368430" cy="74116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GB" sz="2800" dirty="0">
                <a:latin typeface="Helvetica Neue" panose="02000503000000020004" pitchFamily="2" charset="0"/>
                <a:ea typeface="Helvetica Neue" panose="02000503000000020004" pitchFamily="2" charset="0"/>
                <a:cs typeface="Helvetica Neue" panose="02000503000000020004" pitchFamily="2" charset="0"/>
              </a:rPr>
              <a:t>Primary Risk of Value Chain Disruption</a:t>
            </a:r>
          </a:p>
        </p:txBody>
      </p:sp>
      <p:sp>
        <p:nvSpPr>
          <p:cNvPr id="5" name="ZoneTexte 4">
            <a:extLst>
              <a:ext uri="{FF2B5EF4-FFF2-40B4-BE49-F238E27FC236}">
                <a16:creationId xmlns:a16="http://schemas.microsoft.com/office/drawing/2014/main" id="{A1BBF2E4-FD01-E554-6CB0-B47EC659E98A}"/>
              </a:ext>
            </a:extLst>
          </p:cNvPr>
          <p:cNvSpPr txBox="1"/>
          <p:nvPr/>
        </p:nvSpPr>
        <p:spPr>
          <a:xfrm>
            <a:off x="6614924" y="2245044"/>
            <a:ext cx="4679712" cy="3304357"/>
          </a:xfrm>
          <a:prstGeom prst="rect">
            <a:avLst/>
          </a:prstGeom>
          <a:solidFill>
            <a:schemeClr val="bg1"/>
          </a:solidFill>
          <a:ln>
            <a:solidFill>
              <a:schemeClr val="tx1"/>
            </a:solidFill>
          </a:ln>
        </p:spPr>
        <p:txBody>
          <a:bodyPr wrap="square" lIns="36000" tIns="36000" rIns="36000" bIns="36000" rtlCol="0">
            <a:spAutoFit/>
          </a:bodyPr>
          <a:lstStyle/>
          <a:p>
            <a:pPr algn="ctr">
              <a:spcBef>
                <a:spcPts val="1200"/>
              </a:spcBef>
              <a:spcAft>
                <a:spcPts val="1200"/>
              </a:spcAft>
            </a:pPr>
            <a:r>
              <a:rPr lang="en-GB"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Taiwan</a:t>
            </a:r>
          </a:p>
          <a:p>
            <a:pPr marL="171450" indent="-171450" algn="just">
              <a:spcAft>
                <a:spcPts val="1200"/>
              </a:spcAft>
              <a:buFont typeface="Arial" panose="020B0604020202020204" pitchFamily="34" charset="0"/>
              <a:buChar char="•"/>
            </a:pPr>
            <a:r>
              <a:rPr lang="en-GB"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1971 UN General Assembly resolution recognizing one single China</a:t>
            </a:r>
          </a:p>
          <a:p>
            <a:pPr marL="171450" indent="-171450" algn="just">
              <a:spcAft>
                <a:spcPts val="1200"/>
              </a:spcAft>
              <a:buFont typeface="Arial" panose="020B0604020202020204" pitchFamily="34" charset="0"/>
              <a:buChar char="•"/>
            </a:pPr>
            <a:r>
              <a:rPr lang="en-GB"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China will “not renounce the use of force” to unify Taiwan with the People’s Republic of China</a:t>
            </a:r>
          </a:p>
          <a:p>
            <a:pPr marL="171450" indent="-171450" algn="just">
              <a:spcAft>
                <a:spcPts val="1200"/>
              </a:spcAft>
              <a:buFont typeface="Arial" panose="020B0604020202020204" pitchFamily="34" charset="0"/>
              <a:buChar char="•"/>
            </a:pPr>
            <a:r>
              <a:rPr lang="en-GB"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May 2024 New Taiwanese President stating China "has no right to represent Taiwan" and his mission is to "resist annexation or encroachment upon our sovereignty.”</a:t>
            </a:r>
          </a:p>
        </p:txBody>
      </p:sp>
      <p:sp>
        <p:nvSpPr>
          <p:cNvPr id="12" name="Espace réservé du numéro de diapositive 499">
            <a:extLst>
              <a:ext uri="{FF2B5EF4-FFF2-40B4-BE49-F238E27FC236}">
                <a16:creationId xmlns:a16="http://schemas.microsoft.com/office/drawing/2014/main" id="{CFFE5E54-E750-0FB7-1CE5-353FC6B6273F}"/>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11</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88584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62B63-A4E1-9554-AC17-C1607F2294C1}"/>
            </a:ext>
          </a:extLst>
        </p:cNvPr>
        <p:cNvGrpSpPr/>
        <p:nvPr/>
      </p:nvGrpSpPr>
      <p:grpSpPr>
        <a:xfrm>
          <a:off x="0" y="0"/>
          <a:ext cx="0" cy="0"/>
          <a:chOff x="0" y="0"/>
          <a:chExt cx="0" cy="0"/>
        </a:xfrm>
      </p:grpSpPr>
      <p:pic>
        <p:nvPicPr>
          <p:cNvPr id="6" name="decision" descr="Une image contenant texte, Graphique, Police, graphisme&#10;&#10;Description générée automatiquement">
            <a:extLst>
              <a:ext uri="{FF2B5EF4-FFF2-40B4-BE49-F238E27FC236}">
                <a16:creationId xmlns:a16="http://schemas.microsoft.com/office/drawing/2014/main" id="{37FB2FF3-783E-E0BD-1B89-3CD64F5CA0F2}"/>
              </a:ext>
            </a:extLst>
          </p:cNvPr>
          <p:cNvPicPr>
            <a:picLocks noChangeAspect="1"/>
          </p:cNvPicPr>
          <p:nvPr/>
        </p:nvPicPr>
        <p:blipFill>
          <a:blip r:embed="rId3"/>
          <a:stretch>
            <a:fillRect/>
          </a:stretch>
        </p:blipFill>
        <p:spPr>
          <a:xfrm>
            <a:off x="0" y="6242572"/>
            <a:ext cx="2191327" cy="657398"/>
          </a:xfrm>
          <a:prstGeom prst="rect">
            <a:avLst/>
          </a:prstGeom>
        </p:spPr>
      </p:pic>
      <p:cxnSp>
        <p:nvCxnSpPr>
          <p:cNvPr id="8" name="Connecteur droit 7">
            <a:extLst>
              <a:ext uri="{FF2B5EF4-FFF2-40B4-BE49-F238E27FC236}">
                <a16:creationId xmlns:a16="http://schemas.microsoft.com/office/drawing/2014/main" id="{EBB8B798-4558-5A11-5345-240ACD352EBB}"/>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93441D3-804E-7FF3-0517-D8E3ECA637C3}"/>
              </a:ext>
            </a:extLst>
          </p:cNvPr>
          <p:cNvPicPr>
            <a:picLocks noChangeAspect="1" noChangeArrowheads="1"/>
          </p:cNvPicPr>
          <p:nvPr/>
        </p:nvPicPr>
        <p:blipFill>
          <a:blip r:embed="rId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DE011F7-28CE-6766-D55B-C0DE0936C81A}"/>
              </a:ext>
            </a:extLst>
          </p:cNvPr>
          <p:cNvSpPr txBox="1">
            <a:spLocks noChangeArrowheads="1"/>
          </p:cNvSpPr>
          <p:nvPr/>
        </p:nvSpPr>
        <p:spPr>
          <a:xfrm>
            <a:off x="812801" y="1191543"/>
            <a:ext cx="10566399" cy="4757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(3)</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Semiconductor</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The rise of China…</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…and US attempts to contains China’s rise</a:t>
            </a:r>
            <a:br>
              <a:rPr lang="en-US" altLang="en-US" sz="2400" dirty="0">
                <a:latin typeface="Helvetica Neue" panose="02000503000000020004" pitchFamily="2" charset="0"/>
                <a:ea typeface="Helvetica Neue" panose="02000503000000020004" pitchFamily="2" charset="0"/>
                <a:cs typeface="Helvetica Neue" panose="02000503000000020004" pitchFamily="2" charset="0"/>
              </a:rPr>
            </a:br>
            <a:endParaRPr lang="en-US" alt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Espace réservé du numéro de diapositive 1">
            <a:extLst>
              <a:ext uri="{FF2B5EF4-FFF2-40B4-BE49-F238E27FC236}">
                <a16:creationId xmlns:a16="http://schemas.microsoft.com/office/drawing/2014/main" id="{303D2643-02E0-4751-5681-1E9F08BC58B1}"/>
              </a:ext>
            </a:extLst>
          </p:cNvPr>
          <p:cNvSpPr>
            <a:spLocks noGrp="1"/>
          </p:cNvSpPr>
          <p:nvPr>
            <p:ph type="sldNum" sz="quarter" idx="4"/>
          </p:nvPr>
        </p:nvSpPr>
        <p:spPr/>
        <p:txBody>
          <a:bodyPr/>
          <a:lstStyle/>
          <a:p>
            <a:fld id="{1E1280A3-A77F-4DB8-B9FC-C247AA99ACE8}" type="slidenum">
              <a:rPr lang="fr-FR" smtClean="0"/>
              <a:t>12</a:t>
            </a:fld>
            <a:endParaRPr lang="fr-FR" dirty="0"/>
          </a:p>
        </p:txBody>
      </p:sp>
    </p:spTree>
    <p:extLst>
      <p:ext uri="{BB962C8B-B14F-4D97-AF65-F5344CB8AC3E}">
        <p14:creationId xmlns:p14="http://schemas.microsoft.com/office/powerpoint/2010/main" val="2391654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5806D-6917-8A04-D0DA-3D46C2FD68D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8641F02-E384-12BE-B082-2E7C98710116}"/>
              </a:ext>
            </a:extLst>
          </p:cNvPr>
          <p:cNvSpPr txBox="1">
            <a:spLocks/>
          </p:cNvSpPr>
          <p:nvPr/>
        </p:nvSpPr>
        <p:spPr>
          <a:xfrm>
            <a:off x="838200" y="0"/>
            <a:ext cx="6036325"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Semiconductor: The rise of China</a:t>
            </a:r>
          </a:p>
        </p:txBody>
      </p:sp>
      <p:sp>
        <p:nvSpPr>
          <p:cNvPr id="4" name="Content Placeholder 9">
            <a:extLst>
              <a:ext uri="{FF2B5EF4-FFF2-40B4-BE49-F238E27FC236}">
                <a16:creationId xmlns:a16="http://schemas.microsoft.com/office/drawing/2014/main" id="{571B55B1-E34F-A53C-6953-02968685529A}"/>
              </a:ext>
            </a:extLst>
          </p:cNvPr>
          <p:cNvSpPr txBox="1">
            <a:spLocks/>
          </p:cNvSpPr>
          <p:nvPr/>
        </p:nvSpPr>
        <p:spPr>
          <a:xfrm>
            <a:off x="768750" y="1439017"/>
            <a:ext cx="10946432" cy="781669"/>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rgbClr val="58509D"/>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b="0" kern="1200">
                <a:ln>
                  <a:noFill/>
                </a:ln>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In</a:t>
            </a:r>
            <a:r>
              <a:rPr lang="en-US"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2015</a:t>
            </a: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China published its plan “</a:t>
            </a:r>
            <a:r>
              <a:rPr lang="en-US"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Made in China 2025</a:t>
            </a: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where it officially announce for the first time its willingness to master the complete value chain of semiconductor.</a:t>
            </a:r>
          </a:p>
        </p:txBody>
      </p:sp>
      <p:sp>
        <p:nvSpPr>
          <p:cNvPr id="5" name="Espace réservé du numéro de diapositive 499">
            <a:extLst>
              <a:ext uri="{FF2B5EF4-FFF2-40B4-BE49-F238E27FC236}">
                <a16:creationId xmlns:a16="http://schemas.microsoft.com/office/drawing/2014/main" id="{4546731E-85A0-6EA8-4E5B-F08CDD27AB37}"/>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13</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8" name="Connecteur droit 7">
            <a:extLst>
              <a:ext uri="{FF2B5EF4-FFF2-40B4-BE49-F238E27FC236}">
                <a16:creationId xmlns:a16="http://schemas.microsoft.com/office/drawing/2014/main" id="{ED8B1260-7AD4-0262-0615-0BFD92EA9000}"/>
              </a:ext>
            </a:extLst>
          </p:cNvPr>
          <p:cNvCxnSpPr>
            <a:cxnSpLocks/>
          </p:cNvCxnSpPr>
          <p:nvPr/>
        </p:nvCxnSpPr>
        <p:spPr>
          <a:xfrm>
            <a:off x="716945" y="3365992"/>
            <a:ext cx="28328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444FA862-FE2A-7E84-7BF8-A2B16137190C}"/>
              </a:ext>
            </a:extLst>
          </p:cNvPr>
          <p:cNvCxnSpPr>
            <a:cxnSpLocks/>
          </p:cNvCxnSpPr>
          <p:nvPr/>
        </p:nvCxnSpPr>
        <p:spPr>
          <a:xfrm>
            <a:off x="7403660" y="3365992"/>
            <a:ext cx="4311522" cy="40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65E996B9-23DC-B85F-AC39-D0DF8E268977}"/>
              </a:ext>
            </a:extLst>
          </p:cNvPr>
          <p:cNvSpPr txBox="1"/>
          <p:nvPr/>
        </p:nvSpPr>
        <p:spPr>
          <a:xfrm>
            <a:off x="7403660" y="2576824"/>
            <a:ext cx="4311522" cy="646331"/>
          </a:xfrm>
          <a:prstGeom prst="rect">
            <a:avLst/>
          </a:prstGeom>
          <a:no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Across the entire semiconductor value chain in 2022</a:t>
            </a:r>
            <a:endParaRPr lang="en-US" b="1" noProof="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6" name="Image 15" descr="Une image contenant texte, capture d’écran, Police, Graphique&#10;&#10;Description générée automatiquement">
            <a:extLst>
              <a:ext uri="{FF2B5EF4-FFF2-40B4-BE49-F238E27FC236}">
                <a16:creationId xmlns:a16="http://schemas.microsoft.com/office/drawing/2014/main" id="{585143B5-4FB3-BA0B-F714-1015A5C3A055}"/>
              </a:ext>
            </a:extLst>
          </p:cNvPr>
          <p:cNvPicPr>
            <a:picLocks noChangeAspect="1"/>
          </p:cNvPicPr>
          <p:nvPr/>
        </p:nvPicPr>
        <p:blipFill>
          <a:blip r:embed="rId3"/>
          <a:stretch>
            <a:fillRect/>
          </a:stretch>
        </p:blipFill>
        <p:spPr>
          <a:xfrm>
            <a:off x="928191" y="3570098"/>
            <a:ext cx="2410349" cy="2329192"/>
          </a:xfrm>
          <a:prstGeom prst="rect">
            <a:avLst/>
          </a:prstGeom>
        </p:spPr>
      </p:pic>
      <p:sp>
        <p:nvSpPr>
          <p:cNvPr id="17" name="ZoneTexte 16">
            <a:extLst>
              <a:ext uri="{FF2B5EF4-FFF2-40B4-BE49-F238E27FC236}">
                <a16:creationId xmlns:a16="http://schemas.microsoft.com/office/drawing/2014/main" id="{3F3E7A46-874A-D085-E99D-440E4AB58E67}"/>
              </a:ext>
            </a:extLst>
          </p:cNvPr>
          <p:cNvSpPr txBox="1"/>
          <p:nvPr/>
        </p:nvSpPr>
        <p:spPr>
          <a:xfrm>
            <a:off x="716945" y="2576824"/>
            <a:ext cx="2832843" cy="646331"/>
          </a:xfrm>
          <a:prstGeom prst="rect">
            <a:avLst/>
          </a:prstGeom>
          <a:noFill/>
        </p:spPr>
        <p:txBody>
          <a:bodyPr wrap="square" rtlCol="0">
            <a:spAutoFit/>
          </a:bodyPr>
          <a:lstStyle/>
          <a:p>
            <a:pPr algn="ctr"/>
            <a:r>
              <a:rPr lang="en-US" b="1" noProof="0" dirty="0">
                <a:latin typeface="Helvetica Neue" panose="02000503000000020004" pitchFamily="2" charset="0"/>
                <a:ea typeface="Helvetica Neue" panose="02000503000000020004" pitchFamily="2" charset="0"/>
                <a:cs typeface="Helvetica Neue" panose="02000503000000020004" pitchFamily="2" charset="0"/>
              </a:rPr>
              <a:t>Semiconductor market China % World</a:t>
            </a:r>
          </a:p>
        </p:txBody>
      </p:sp>
      <p:sp>
        <p:nvSpPr>
          <p:cNvPr id="19" name="ZoneTexte 18">
            <a:extLst>
              <a:ext uri="{FF2B5EF4-FFF2-40B4-BE49-F238E27FC236}">
                <a16:creationId xmlns:a16="http://schemas.microsoft.com/office/drawing/2014/main" id="{40E31E6D-A37E-DE32-0AC6-68FF27342CB0}"/>
              </a:ext>
            </a:extLst>
          </p:cNvPr>
          <p:cNvSpPr txBox="1"/>
          <p:nvPr/>
        </p:nvSpPr>
        <p:spPr>
          <a:xfrm>
            <a:off x="3873710" y="2438324"/>
            <a:ext cx="3122511" cy="923330"/>
          </a:xfrm>
          <a:prstGeom prst="rect">
            <a:avLst/>
          </a:prstGeom>
          <a:noFill/>
        </p:spPr>
        <p:txBody>
          <a:bodyPr wrap="square" rtlCol="0">
            <a:spAutoFit/>
          </a:bodyPr>
          <a:lstStyle/>
          <a:p>
            <a:pPr algn="ctr"/>
            <a:r>
              <a:rPr lang="en-US" b="1" noProof="0" dirty="0">
                <a:latin typeface="Helvetica Neue" panose="02000503000000020004" pitchFamily="2" charset="0"/>
                <a:ea typeface="Helvetica Neue" panose="02000503000000020004" pitchFamily="2" charset="0"/>
                <a:cs typeface="Helvetica Neue" panose="02000503000000020004" pitchFamily="2" charset="0"/>
              </a:rPr>
              <a:t>Installed capacity of semiconductor (Front-end)</a:t>
            </a:r>
          </a:p>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China % World</a:t>
            </a:r>
            <a:endParaRPr lang="en-US" b="1" noProof="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1" name="Image 20" descr="Une image contenant texte, capture d’écran, Police, Graphique&#10;&#10;Description générée automatiquement">
            <a:extLst>
              <a:ext uri="{FF2B5EF4-FFF2-40B4-BE49-F238E27FC236}">
                <a16:creationId xmlns:a16="http://schemas.microsoft.com/office/drawing/2014/main" id="{705E98B8-1F66-BA11-136A-D148D4CB674F}"/>
              </a:ext>
            </a:extLst>
          </p:cNvPr>
          <p:cNvPicPr>
            <a:picLocks noChangeAspect="1"/>
          </p:cNvPicPr>
          <p:nvPr/>
        </p:nvPicPr>
        <p:blipFill>
          <a:blip r:embed="rId4"/>
          <a:stretch>
            <a:fillRect/>
          </a:stretch>
        </p:blipFill>
        <p:spPr>
          <a:xfrm>
            <a:off x="4229791" y="3570098"/>
            <a:ext cx="2410349" cy="2393610"/>
          </a:xfrm>
          <a:prstGeom prst="rect">
            <a:avLst/>
          </a:prstGeom>
        </p:spPr>
      </p:pic>
      <p:cxnSp>
        <p:nvCxnSpPr>
          <p:cNvPr id="23" name="Connecteur droit 22">
            <a:extLst>
              <a:ext uri="{FF2B5EF4-FFF2-40B4-BE49-F238E27FC236}">
                <a16:creationId xmlns:a16="http://schemas.microsoft.com/office/drawing/2014/main" id="{C58537E5-8066-202B-ED66-6F23194AF69C}"/>
              </a:ext>
            </a:extLst>
          </p:cNvPr>
          <p:cNvCxnSpPr>
            <a:cxnSpLocks/>
          </p:cNvCxnSpPr>
          <p:nvPr/>
        </p:nvCxnSpPr>
        <p:spPr>
          <a:xfrm>
            <a:off x="3873710" y="3370088"/>
            <a:ext cx="31225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Image 29" descr="Une image contenant texte, Police, capture d’écran, blanc&#10;&#10;Description générée automatiquement">
            <a:extLst>
              <a:ext uri="{FF2B5EF4-FFF2-40B4-BE49-F238E27FC236}">
                <a16:creationId xmlns:a16="http://schemas.microsoft.com/office/drawing/2014/main" id="{B962F785-9F59-44F3-EA53-A870048FE41D}"/>
              </a:ext>
            </a:extLst>
          </p:cNvPr>
          <p:cNvPicPr>
            <a:picLocks noChangeAspect="1"/>
          </p:cNvPicPr>
          <p:nvPr/>
        </p:nvPicPr>
        <p:blipFill>
          <a:blip r:embed="rId5"/>
          <a:stretch>
            <a:fillRect/>
          </a:stretch>
        </p:blipFill>
        <p:spPr>
          <a:xfrm>
            <a:off x="7198299" y="3895717"/>
            <a:ext cx="4516884" cy="1628436"/>
          </a:xfrm>
          <a:prstGeom prst="rect">
            <a:avLst/>
          </a:prstGeom>
        </p:spPr>
      </p:pic>
      <p:sp>
        <p:nvSpPr>
          <p:cNvPr id="32" name="ZoneTexte 31">
            <a:extLst>
              <a:ext uri="{FF2B5EF4-FFF2-40B4-BE49-F238E27FC236}">
                <a16:creationId xmlns:a16="http://schemas.microsoft.com/office/drawing/2014/main" id="{29947655-BB09-B5FB-2FBC-2768A37A5832}"/>
              </a:ext>
            </a:extLst>
          </p:cNvPr>
          <p:cNvSpPr txBox="1"/>
          <p:nvPr/>
        </p:nvSpPr>
        <p:spPr>
          <a:xfrm>
            <a:off x="716945" y="6202520"/>
            <a:ext cx="6002832" cy="369332"/>
          </a:xfrm>
          <a:prstGeom prst="rect">
            <a:avLst/>
          </a:prstGeom>
          <a:noFill/>
        </p:spPr>
        <p:txBody>
          <a:bodyPr wrap="square" rtlCol="0">
            <a:spAutoFit/>
          </a:bodyPr>
          <a:lstStyle/>
          <a:p>
            <a:r>
              <a:rPr lang="en-US" noProof="0" dirty="0">
                <a:latin typeface="Helvetica Neue" panose="02000503000000020004" pitchFamily="2" charset="0"/>
                <a:ea typeface="Helvetica Neue" panose="02000503000000020004" pitchFamily="2" charset="0"/>
                <a:cs typeface="Helvetica Neue" panose="02000503000000020004" pitchFamily="2" charset="0"/>
              </a:rPr>
              <a:t>Sources: DECISION Etudes &amp; Conseil, WSTS, SEMI</a:t>
            </a:r>
          </a:p>
        </p:txBody>
      </p:sp>
    </p:spTree>
    <p:extLst>
      <p:ext uri="{BB962C8B-B14F-4D97-AF65-F5344CB8AC3E}">
        <p14:creationId xmlns:p14="http://schemas.microsoft.com/office/powerpoint/2010/main" val="353493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9"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28A9F-7297-059C-39B6-DACF97D4281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BD88018-E27C-2052-E7AD-C2894BA44B41}"/>
              </a:ext>
            </a:extLst>
          </p:cNvPr>
          <p:cNvSpPr txBox="1">
            <a:spLocks/>
          </p:cNvSpPr>
          <p:nvPr/>
        </p:nvSpPr>
        <p:spPr>
          <a:xfrm>
            <a:off x="768750" y="0"/>
            <a:ext cx="6036325"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US attempts to contains China’s rise</a:t>
            </a:r>
          </a:p>
        </p:txBody>
      </p:sp>
      <p:sp>
        <p:nvSpPr>
          <p:cNvPr id="4" name="Content Placeholder 9">
            <a:extLst>
              <a:ext uri="{FF2B5EF4-FFF2-40B4-BE49-F238E27FC236}">
                <a16:creationId xmlns:a16="http://schemas.microsoft.com/office/drawing/2014/main" id="{2D0F7BE2-B559-F178-EB26-48F54D726BEE}"/>
              </a:ext>
            </a:extLst>
          </p:cNvPr>
          <p:cNvSpPr txBox="1">
            <a:spLocks/>
          </p:cNvSpPr>
          <p:nvPr/>
        </p:nvSpPr>
        <p:spPr>
          <a:xfrm>
            <a:off x="464949" y="1296271"/>
            <a:ext cx="11561735" cy="5174993"/>
          </a:xfrm>
          <a:prstGeom prst="rect">
            <a:avLst/>
          </a:prstGeom>
        </p:spPr>
        <p:txBody>
          <a:bodyPr>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rgbClr val="58509D"/>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b="0" kern="1200">
                <a:ln>
                  <a:noFill/>
                </a:ln>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just">
              <a:lnSpc>
                <a:spcPct val="115000"/>
              </a:lnSpc>
              <a:spcAft>
                <a:spcPts val="1200"/>
              </a:spcAft>
            </a:pPr>
            <a:r>
              <a:rPr lang="en-US" sz="18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US industrial policy tools</a:t>
            </a:r>
            <a:r>
              <a:rPr lang="en-US" sz="1800" b="1"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sz="18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to contain China’s rise</a:t>
            </a:r>
          </a:p>
          <a:p>
            <a:pPr marL="742950" lvl="1" indent="-285750" algn="just">
              <a:lnSpc>
                <a:spcPct val="115000"/>
              </a:lnSpc>
              <a:spcAft>
                <a:spcPts val="1200"/>
              </a:spcAft>
              <a:buFont typeface="Courier New" panose="02070309020205020404" pitchFamily="49" charset="0"/>
              <a:buChar char="o"/>
            </a:pPr>
            <a:r>
              <a:rPr lang="en-US" sz="18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FCPA (Foreign Corrupt Practices Act) (2008</a:t>
            </a:r>
            <a:r>
              <a:rPr lang="fr-FR"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a:r>
            <a:r>
              <a:rPr lang="en-US" sz="18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The use of foreign </a:t>
            </a:r>
            <a:r>
              <a:rPr lang="en-US" sz="18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a:t>
            </a:r>
            <a:r>
              <a:rPr lang="en-US" sz="18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orrupt practices to weaken key non-US companies and eventually purchase them.</a:t>
            </a:r>
            <a:endParaRPr lang="en-US" sz="18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742950" lvl="1" indent="-285750" algn="just">
              <a:lnSpc>
                <a:spcPct val="115000"/>
              </a:lnSpc>
              <a:spcAft>
                <a:spcPts val="1200"/>
              </a:spcAft>
              <a:buFont typeface="Courier New" panose="02070309020205020404" pitchFamily="49" charset="0"/>
              <a:buChar char="o"/>
            </a:pPr>
            <a:r>
              <a:rPr lang="en-US" sz="18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BIS Entity list (2016</a:t>
            </a:r>
            <a:r>
              <a:rPr lang="fr-FR" sz="1200" dirty="0">
                <a:latin typeface="Helvetica Neue" panose="02000503000000020004" pitchFamily="2" charset="0"/>
                <a:ea typeface="Helvetica Neue" panose="02000503000000020004" pitchFamily="2" charset="0"/>
                <a:cs typeface="Helvetica Neue" panose="02000503000000020004" pitchFamily="2" charset="0"/>
              </a:rPr>
              <a:t> </a:t>
            </a:r>
            <a:r>
              <a:rPr lang="fr-FR" sz="1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a:r>
            <a:r>
              <a:rPr lang="en-US" sz="18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US" sz="18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Entities and products placed under extra-territorial embargo.</a:t>
            </a:r>
          </a:p>
          <a:p>
            <a:pPr marL="742950" lvl="1" indent="-285750" algn="just">
              <a:lnSpc>
                <a:spcPct val="115000"/>
              </a:lnSpc>
              <a:spcAft>
                <a:spcPts val="1200"/>
              </a:spcAft>
              <a:buFont typeface="Courier New" panose="02070309020205020404" pitchFamily="49" charset="0"/>
              <a:buChar char="o"/>
            </a:pPr>
            <a:r>
              <a:rPr lang="en-US" sz="1800" b="1"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FIRRMA (Foreign Investment Risk Review Modernization Act) / CFIUS (2018) </a:t>
            </a:r>
            <a:r>
              <a:rPr lang="en-US" sz="18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to monitor and control foreign investments, including in semiconductors: Qualcomm, Aixtron, Lattice Semiconductor, Siltronic, Western Digital, Lumileds…</a:t>
            </a:r>
            <a:endParaRPr lang="en-US" sz="18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742950" lvl="1" indent="-285750" algn="just">
              <a:lnSpc>
                <a:spcPct val="115000"/>
              </a:lnSpc>
              <a:spcAft>
                <a:spcPts val="1200"/>
              </a:spcAft>
              <a:buFont typeface="Courier New" panose="02070309020205020404" pitchFamily="49" charset="0"/>
              <a:buChar char="o"/>
            </a:pPr>
            <a:r>
              <a:rPr lang="en-US" sz="1800" b="1"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Inflation Reduction Act (IRA) (2022). </a:t>
            </a:r>
            <a:r>
              <a:rPr lang="en-US" sz="18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$369B by 2031 public funding, requiring domestic content ranging from 40% to 100% for different components and sectors to qualify for full subsidies and tax incentives.</a:t>
            </a:r>
            <a:endParaRPr lang="en-US" sz="18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742950" lvl="1" indent="-285750" algn="just">
              <a:lnSpc>
                <a:spcPct val="115000"/>
              </a:lnSpc>
              <a:spcAft>
                <a:spcPts val="1200"/>
              </a:spcAft>
              <a:buFont typeface="Courier New" panose="02070309020205020404" pitchFamily="49" charset="0"/>
              <a:buChar char="o"/>
            </a:pPr>
            <a:r>
              <a:rPr lang="en-US" sz="18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Expansion of export control measures (dual use)</a:t>
            </a:r>
          </a:p>
          <a:p>
            <a:pPr marL="742950" lvl="1" indent="-285750" algn="just">
              <a:lnSpc>
                <a:spcPct val="115000"/>
              </a:lnSpc>
              <a:spcAft>
                <a:spcPts val="1200"/>
              </a:spcAft>
              <a:buFont typeface="Courier New" panose="02070309020205020404" pitchFamily="49" charset="0"/>
              <a:buChar char="o"/>
            </a:pPr>
            <a:r>
              <a:rPr lang="en-US" sz="1800" b="1"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Trump elected: </a:t>
            </a:r>
            <a:r>
              <a:rPr lang="en-US" sz="18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Universal tariff of 60% on all Chinese imports?</a:t>
            </a:r>
          </a:p>
          <a:p>
            <a:pPr marL="1247775" lvl="1" indent="-285750" algn="just">
              <a:lnSpc>
                <a:spcPct val="115000"/>
              </a:lnSpc>
              <a:spcAft>
                <a:spcPts val="1200"/>
              </a:spcAft>
              <a:buFont typeface="Wingdings" pitchFamily="2" charset="2"/>
              <a:buChar char="Ø"/>
            </a:pPr>
            <a:r>
              <a:rPr lang="en-US" sz="18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Possible retaliation from China: Export controls on critical minerals? Following Gallium and Germanium</a:t>
            </a:r>
          </a:p>
        </p:txBody>
      </p:sp>
      <p:sp>
        <p:nvSpPr>
          <p:cNvPr id="5" name="Espace réservé du numéro de diapositive 499">
            <a:extLst>
              <a:ext uri="{FF2B5EF4-FFF2-40B4-BE49-F238E27FC236}">
                <a16:creationId xmlns:a16="http://schemas.microsoft.com/office/drawing/2014/main" id="{C974840A-57EC-4F88-C79E-55071EA63C4E}"/>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14</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99026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Police, nombre&#10;&#10;Description générée automatiquement">
            <a:extLst>
              <a:ext uri="{FF2B5EF4-FFF2-40B4-BE49-F238E27FC236}">
                <a16:creationId xmlns:a16="http://schemas.microsoft.com/office/drawing/2014/main" id="{519EAAD5-CAAC-41B7-F21A-B9B283FDC198}"/>
              </a:ext>
            </a:extLst>
          </p:cNvPr>
          <p:cNvPicPr>
            <a:picLocks noChangeAspect="1"/>
          </p:cNvPicPr>
          <p:nvPr/>
        </p:nvPicPr>
        <p:blipFill>
          <a:blip r:embed="rId3"/>
          <a:srcRect t="13727" b="9122"/>
          <a:stretch/>
        </p:blipFill>
        <p:spPr>
          <a:xfrm>
            <a:off x="893081" y="1685770"/>
            <a:ext cx="7395069" cy="5064296"/>
          </a:xfrm>
          <a:prstGeom prst="rect">
            <a:avLst/>
          </a:prstGeom>
        </p:spPr>
      </p:pic>
      <p:sp>
        <p:nvSpPr>
          <p:cNvPr id="4" name="ZoneTexte 3">
            <a:extLst>
              <a:ext uri="{FF2B5EF4-FFF2-40B4-BE49-F238E27FC236}">
                <a16:creationId xmlns:a16="http://schemas.microsoft.com/office/drawing/2014/main" id="{EE90A8B9-1CFE-A59D-4CA9-66AA603C9C50}"/>
              </a:ext>
            </a:extLst>
          </p:cNvPr>
          <p:cNvSpPr txBox="1"/>
          <p:nvPr/>
        </p:nvSpPr>
        <p:spPr>
          <a:xfrm>
            <a:off x="8662737" y="3303502"/>
            <a:ext cx="3009716" cy="369332"/>
          </a:xfrm>
          <a:prstGeom prst="rect">
            <a:avLst/>
          </a:prstGeom>
          <a:noFill/>
        </p:spPr>
        <p:txBody>
          <a:bodyPr wrap="square" rtlCol="0">
            <a:spAutoFit/>
          </a:bodyPr>
          <a:lstStyle/>
          <a:p>
            <a:pPr marL="285750" indent="-285750">
              <a:buFont typeface="Wingdings" panose="05000000000000000000" pitchFamily="2" charset="2"/>
              <a:buChar char="Ø"/>
            </a:pPr>
            <a:r>
              <a:rPr lang="en-BZ" dirty="0">
                <a:latin typeface="Helvetica Neue" panose="02000503000000020004"/>
              </a:rPr>
              <a:t>Increasing every year</a:t>
            </a:r>
          </a:p>
        </p:txBody>
      </p:sp>
      <p:sp>
        <p:nvSpPr>
          <p:cNvPr id="5" name="ZoneTexte 4">
            <a:extLst>
              <a:ext uri="{FF2B5EF4-FFF2-40B4-BE49-F238E27FC236}">
                <a16:creationId xmlns:a16="http://schemas.microsoft.com/office/drawing/2014/main" id="{70018344-8787-E5D8-2A42-2A53945AF597}"/>
              </a:ext>
            </a:extLst>
          </p:cNvPr>
          <p:cNvSpPr txBox="1"/>
          <p:nvPr/>
        </p:nvSpPr>
        <p:spPr>
          <a:xfrm>
            <a:off x="3179124" y="1771885"/>
            <a:ext cx="4934974" cy="394210"/>
          </a:xfrm>
          <a:prstGeom prst="rect">
            <a:avLst/>
          </a:prstGeom>
          <a:noFill/>
        </p:spPr>
        <p:txBody>
          <a:bodyPr wrap="square" rtlCol="0">
            <a:spAutoFit/>
          </a:bodyPr>
          <a:lstStyle/>
          <a:p>
            <a:pPr algn="r">
              <a:lnSpc>
                <a:spcPct val="150000"/>
              </a:lnSpc>
            </a:pPr>
            <a:r>
              <a:rPr lang="en-GB" sz="1500" dirty="0">
                <a:latin typeface="Helvetica Neue" panose="02000503000000020004" pitchFamily="2" charset="0"/>
                <a:ea typeface="Helvetica Neue" panose="02000503000000020004" pitchFamily="2" charset="0"/>
                <a:cs typeface="Helvetica Neue" panose="02000503000000020004" pitchFamily="2" charset="0"/>
              </a:rPr>
              <a:t>Source: DECISION Etudes &amp; Conseil based on BIS data</a:t>
            </a:r>
          </a:p>
        </p:txBody>
      </p:sp>
      <p:sp>
        <p:nvSpPr>
          <p:cNvPr id="6" name="Espace réservé du numéro de diapositive 5">
            <a:extLst>
              <a:ext uri="{FF2B5EF4-FFF2-40B4-BE49-F238E27FC236}">
                <a16:creationId xmlns:a16="http://schemas.microsoft.com/office/drawing/2014/main" id="{C489E634-69A0-7A24-52DB-2355795067C1}"/>
              </a:ext>
            </a:extLst>
          </p:cNvPr>
          <p:cNvSpPr>
            <a:spLocks noGrp="1"/>
          </p:cNvSpPr>
          <p:nvPr>
            <p:ph type="sldNum" sz="quarter" idx="4"/>
          </p:nvPr>
        </p:nvSpPr>
        <p:spPr/>
        <p:txBody>
          <a:bodyPr/>
          <a:lstStyle/>
          <a:p>
            <a:fld id="{1E1280A3-A77F-4DB8-B9FC-C247AA99ACE8}" type="slidenum">
              <a:rPr lang="fr-FR" smtClean="0"/>
              <a:t>15</a:t>
            </a:fld>
            <a:endParaRPr lang="fr-FR" dirty="0"/>
          </a:p>
        </p:txBody>
      </p:sp>
      <p:sp>
        <p:nvSpPr>
          <p:cNvPr id="7" name="Titre 1">
            <a:extLst>
              <a:ext uri="{FF2B5EF4-FFF2-40B4-BE49-F238E27FC236}">
                <a16:creationId xmlns:a16="http://schemas.microsoft.com/office/drawing/2014/main" id="{C6EFD703-42C5-285C-1705-5D52A3BC8C90}"/>
              </a:ext>
            </a:extLst>
          </p:cNvPr>
          <p:cNvSpPr txBox="1">
            <a:spLocks/>
          </p:cNvSpPr>
          <p:nvPr/>
        </p:nvSpPr>
        <p:spPr>
          <a:xfrm>
            <a:off x="778377" y="0"/>
            <a:ext cx="6036325"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Summary of the export ban list on China from the US </a:t>
            </a:r>
          </a:p>
        </p:txBody>
      </p:sp>
      <p:sp>
        <p:nvSpPr>
          <p:cNvPr id="8" name="ZoneTexte 7">
            <a:extLst>
              <a:ext uri="{FF2B5EF4-FFF2-40B4-BE49-F238E27FC236}">
                <a16:creationId xmlns:a16="http://schemas.microsoft.com/office/drawing/2014/main" id="{EE66CD9A-5129-2ED7-B005-36CC734BFC67}"/>
              </a:ext>
            </a:extLst>
          </p:cNvPr>
          <p:cNvSpPr txBox="1"/>
          <p:nvPr/>
        </p:nvSpPr>
        <p:spPr>
          <a:xfrm>
            <a:off x="778376" y="1033233"/>
            <a:ext cx="7624479" cy="646331"/>
          </a:xfrm>
          <a:prstGeom prst="rect">
            <a:avLst/>
          </a:prstGeom>
          <a:noFill/>
        </p:spPr>
        <p:txBody>
          <a:bodyPr wrap="square" rtlCol="0">
            <a:spAutoFit/>
          </a:bodyPr>
          <a:lstStyle/>
          <a:p>
            <a:pPr algn="ctr"/>
            <a:r>
              <a:rPr lang="en-BZ" b="1" dirty="0">
                <a:latin typeface="Helvetica Neue" panose="02000503000000020004"/>
              </a:rPr>
              <a:t>Sum of new Chinese companies or Research Institutions placed under extraterritorial embargo by the USD administration since 2016</a:t>
            </a:r>
          </a:p>
        </p:txBody>
      </p:sp>
      <p:pic>
        <p:nvPicPr>
          <p:cNvPr id="9" name="Image 8" descr="Une image contenant texte, capture d’écran, Police, nombre&#10;&#10;Description générée automatiquement">
            <a:extLst>
              <a:ext uri="{FF2B5EF4-FFF2-40B4-BE49-F238E27FC236}">
                <a16:creationId xmlns:a16="http://schemas.microsoft.com/office/drawing/2014/main" id="{A5A73563-496F-90E0-AB1D-E630DCD8DA64}"/>
              </a:ext>
            </a:extLst>
          </p:cNvPr>
          <p:cNvPicPr>
            <a:picLocks noChangeAspect="1"/>
          </p:cNvPicPr>
          <p:nvPr/>
        </p:nvPicPr>
        <p:blipFill>
          <a:blip r:embed="rId3"/>
          <a:srcRect l="29438" t="90539" r="23603"/>
          <a:stretch/>
        </p:blipFill>
        <p:spPr>
          <a:xfrm>
            <a:off x="1636294" y="2652880"/>
            <a:ext cx="3638350" cy="650622"/>
          </a:xfrm>
          <a:prstGeom prst="rect">
            <a:avLst/>
          </a:prstGeom>
        </p:spPr>
      </p:pic>
    </p:spTree>
    <p:extLst>
      <p:ext uri="{BB962C8B-B14F-4D97-AF65-F5344CB8AC3E}">
        <p14:creationId xmlns:p14="http://schemas.microsoft.com/office/powerpoint/2010/main" val="3397076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04164-EB3F-42F5-3CBE-AAD47A1689B6}"/>
            </a:ext>
          </a:extLst>
        </p:cNvPr>
        <p:cNvGrpSpPr/>
        <p:nvPr/>
      </p:nvGrpSpPr>
      <p:grpSpPr>
        <a:xfrm>
          <a:off x="0" y="0"/>
          <a:ext cx="0" cy="0"/>
          <a:chOff x="0" y="0"/>
          <a:chExt cx="0" cy="0"/>
        </a:xfrm>
      </p:grpSpPr>
      <p:pic>
        <p:nvPicPr>
          <p:cNvPr id="6" name="decision" descr="Une image contenant texte, Graphique, Police, graphisme&#10;&#10;Description générée automatiquement">
            <a:extLst>
              <a:ext uri="{FF2B5EF4-FFF2-40B4-BE49-F238E27FC236}">
                <a16:creationId xmlns:a16="http://schemas.microsoft.com/office/drawing/2014/main" id="{4650FE85-3B98-FC0D-3B09-8049FE869637}"/>
              </a:ext>
            </a:extLst>
          </p:cNvPr>
          <p:cNvPicPr>
            <a:picLocks noChangeAspect="1"/>
          </p:cNvPicPr>
          <p:nvPr/>
        </p:nvPicPr>
        <p:blipFill>
          <a:blip r:embed="rId3"/>
          <a:stretch>
            <a:fillRect/>
          </a:stretch>
        </p:blipFill>
        <p:spPr>
          <a:xfrm>
            <a:off x="0" y="6242572"/>
            <a:ext cx="2191327" cy="657398"/>
          </a:xfrm>
          <a:prstGeom prst="rect">
            <a:avLst/>
          </a:prstGeom>
        </p:spPr>
      </p:pic>
      <p:cxnSp>
        <p:nvCxnSpPr>
          <p:cNvPr id="8" name="Connecteur droit 7">
            <a:extLst>
              <a:ext uri="{FF2B5EF4-FFF2-40B4-BE49-F238E27FC236}">
                <a16:creationId xmlns:a16="http://schemas.microsoft.com/office/drawing/2014/main" id="{B3C3831E-E929-5E22-571F-7CC52BAC9179}"/>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6A9C81D-80A7-F586-3CFC-2F903FA22AB4}"/>
              </a:ext>
            </a:extLst>
          </p:cNvPr>
          <p:cNvPicPr>
            <a:picLocks noChangeAspect="1" noChangeArrowheads="1"/>
          </p:cNvPicPr>
          <p:nvPr/>
        </p:nvPicPr>
        <p:blipFill>
          <a:blip r:embed="rId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77E81FB-EB36-EE68-3534-365A1D07B533}"/>
              </a:ext>
            </a:extLst>
          </p:cNvPr>
          <p:cNvSpPr txBox="1">
            <a:spLocks noChangeArrowheads="1"/>
          </p:cNvSpPr>
          <p:nvPr/>
        </p:nvSpPr>
        <p:spPr>
          <a:xfrm>
            <a:off x="812801" y="1191543"/>
            <a:ext cx="10566399" cy="4757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(4)</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Status of trades in semiconductor</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in this changing environment</a:t>
            </a:r>
            <a:br>
              <a:rPr lang="en-US" altLang="en-US" sz="2400" dirty="0">
                <a:latin typeface="Helvetica Neue" panose="02000503000000020004" pitchFamily="2" charset="0"/>
                <a:ea typeface="Helvetica Neue" panose="02000503000000020004" pitchFamily="2" charset="0"/>
                <a:cs typeface="Helvetica Neue" panose="02000503000000020004" pitchFamily="2" charset="0"/>
              </a:rPr>
            </a:br>
            <a:br>
              <a:rPr lang="en-US" altLang="en-US" sz="2400" dirty="0">
                <a:latin typeface="Helvetica Neue" panose="02000503000000020004" pitchFamily="2" charset="0"/>
                <a:ea typeface="Helvetica Neue" panose="02000503000000020004" pitchFamily="2" charset="0"/>
                <a:cs typeface="Helvetica Neue" panose="02000503000000020004" pitchFamily="2" charset="0"/>
              </a:rPr>
            </a:br>
            <a:endParaRPr lang="en-US" alt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Espace réservé du numéro de diapositive 1">
            <a:extLst>
              <a:ext uri="{FF2B5EF4-FFF2-40B4-BE49-F238E27FC236}">
                <a16:creationId xmlns:a16="http://schemas.microsoft.com/office/drawing/2014/main" id="{5AC9846D-7833-998E-2413-4928E6712D63}"/>
              </a:ext>
            </a:extLst>
          </p:cNvPr>
          <p:cNvSpPr>
            <a:spLocks noGrp="1"/>
          </p:cNvSpPr>
          <p:nvPr>
            <p:ph type="sldNum" sz="quarter" idx="4"/>
          </p:nvPr>
        </p:nvSpPr>
        <p:spPr/>
        <p:txBody>
          <a:bodyPr/>
          <a:lstStyle/>
          <a:p>
            <a:fld id="{1E1280A3-A77F-4DB8-B9FC-C247AA99ACE8}" type="slidenum">
              <a:rPr lang="fr-FR" smtClean="0"/>
              <a:t>16</a:t>
            </a:fld>
            <a:endParaRPr lang="fr-FR" dirty="0"/>
          </a:p>
        </p:txBody>
      </p:sp>
    </p:spTree>
    <p:extLst>
      <p:ext uri="{BB962C8B-B14F-4D97-AF65-F5344CB8AC3E}">
        <p14:creationId xmlns:p14="http://schemas.microsoft.com/office/powerpoint/2010/main" val="4120178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E65B4-4A18-A51C-5501-C3EC82B9F7D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5FDBEE1-FF44-7D4C-1B36-35C2D2CABBFD}"/>
              </a:ext>
            </a:extLst>
          </p:cNvPr>
          <p:cNvSpPr txBox="1">
            <a:spLocks/>
          </p:cNvSpPr>
          <p:nvPr/>
        </p:nvSpPr>
        <p:spPr>
          <a:xfrm>
            <a:off x="768750" y="0"/>
            <a:ext cx="6036325"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noProof="0" dirty="0">
                <a:solidFill>
                  <a:srgbClr val="000000"/>
                </a:solidFill>
                <a:effectLst/>
                <a:latin typeface="Helvetica Neue" panose="02000503000000020004" pitchFamily="2" charset="0"/>
              </a:rPr>
              <a:t>Evolution of Overall Global Trade </a:t>
            </a:r>
            <a:r>
              <a:rPr lang="en-US" sz="1800" noProof="0" dirty="0">
                <a:solidFill>
                  <a:srgbClr val="E8C22A"/>
                </a:solidFill>
                <a:effectLst/>
                <a:latin typeface="Helvetica Neue" panose="02000503000000020004" pitchFamily="2" charset="0"/>
              </a:rPr>
              <a:t>Value</a:t>
            </a:r>
            <a:r>
              <a:rPr lang="en-US" sz="1800" noProof="0" dirty="0">
                <a:solidFill>
                  <a:srgbClr val="000000"/>
                </a:solidFill>
                <a:effectLst/>
                <a:latin typeface="Helvetica Neue" panose="02000503000000020004" pitchFamily="2" charset="0"/>
              </a:rPr>
              <a:t>/</a:t>
            </a:r>
            <a:r>
              <a:rPr lang="en-US" sz="1800" noProof="0" dirty="0">
                <a:solidFill>
                  <a:srgbClr val="FB9E06"/>
                </a:solidFill>
                <a:effectLst/>
                <a:latin typeface="Helvetica Neue" panose="02000503000000020004" pitchFamily="2" charset="0"/>
              </a:rPr>
              <a:t>Volume</a:t>
            </a:r>
            <a:endParaRPr lang="en-US" sz="1800" noProof="0" dirty="0">
              <a:solidFill>
                <a:srgbClr val="000000"/>
              </a:solidFill>
              <a:effectLst/>
              <a:latin typeface="Helvetica Neue" panose="02000503000000020004" pitchFamily="2" charset="0"/>
            </a:endParaRPr>
          </a:p>
          <a:p>
            <a:pPr algn="l"/>
            <a:r>
              <a:rPr lang="en-US" sz="1800" noProof="0" dirty="0">
                <a:solidFill>
                  <a:srgbClr val="000000"/>
                </a:solidFill>
                <a:effectLst/>
                <a:latin typeface="Helvetica Neue" panose="02000503000000020004" pitchFamily="2" charset="0"/>
              </a:rPr>
              <a:t>and </a:t>
            </a:r>
            <a:r>
              <a:rPr lang="en-US" sz="1800" noProof="0" dirty="0">
                <a:solidFill>
                  <a:srgbClr val="0B60AB"/>
                </a:solidFill>
                <a:effectLst/>
                <a:latin typeface="Helvetica Neue" panose="02000503000000020004" pitchFamily="2" charset="0"/>
              </a:rPr>
              <a:t>Semiconductor Global Trade Value</a:t>
            </a:r>
            <a:r>
              <a:rPr lang="en-US" sz="1800" noProof="0" dirty="0">
                <a:solidFill>
                  <a:srgbClr val="000000"/>
                </a:solidFill>
                <a:effectLst/>
                <a:latin typeface="Helvetica Neue" panose="02000503000000020004" pitchFamily="2" charset="0"/>
              </a:rPr>
              <a:t> in the World (Indexed to 2015)</a:t>
            </a:r>
          </a:p>
        </p:txBody>
      </p:sp>
      <p:sp>
        <p:nvSpPr>
          <p:cNvPr id="5" name="Espace réservé du numéro de diapositive 499">
            <a:extLst>
              <a:ext uri="{FF2B5EF4-FFF2-40B4-BE49-F238E27FC236}">
                <a16:creationId xmlns:a16="http://schemas.microsoft.com/office/drawing/2014/main" id="{EDC76A1D-3D89-FD4A-9656-438253DEA702}"/>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17</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ZoneTexte 2">
            <a:extLst>
              <a:ext uri="{FF2B5EF4-FFF2-40B4-BE49-F238E27FC236}">
                <a16:creationId xmlns:a16="http://schemas.microsoft.com/office/drawing/2014/main" id="{FF5F0ED6-E87C-76B3-9795-88B69ED7A408}"/>
              </a:ext>
            </a:extLst>
          </p:cNvPr>
          <p:cNvSpPr txBox="1"/>
          <p:nvPr/>
        </p:nvSpPr>
        <p:spPr>
          <a:xfrm>
            <a:off x="502023" y="6116490"/>
            <a:ext cx="7120608" cy="307777"/>
          </a:xfrm>
          <a:prstGeom prst="rect">
            <a:avLst/>
          </a:prstGeom>
          <a:noFill/>
        </p:spPr>
        <p:txBody>
          <a:bodyPr wrap="square">
            <a:spAutoFit/>
          </a:bodyPr>
          <a:lstStyle/>
          <a:p>
            <a:r>
              <a:rPr lang="fr-FR" sz="1400" dirty="0">
                <a:solidFill>
                  <a:srgbClr val="000000"/>
                </a:solidFill>
                <a:effectLst/>
                <a:latin typeface="Helvetica Neue" panose="02000503000000020004" pitchFamily="2" charset="0"/>
              </a:rPr>
              <a:t>Source: DECISION Études &amp; Conseil; UN Comtrade; </a:t>
            </a:r>
            <a:r>
              <a:rPr lang="fr-FR" sz="1400" dirty="0">
                <a:solidFill>
                  <a:srgbClr val="000000"/>
                </a:solidFill>
                <a:latin typeface="Helvetica Neue" panose="02000503000000020004" pitchFamily="2" charset="0"/>
              </a:rPr>
              <a:t>WTO</a:t>
            </a:r>
            <a:r>
              <a:rPr lang="fr-FR" sz="1400" dirty="0">
                <a:solidFill>
                  <a:srgbClr val="000000"/>
                </a:solidFill>
                <a:effectLst/>
                <a:latin typeface="Helvetica Neue" panose="02000503000000020004" pitchFamily="2" charset="0"/>
              </a:rPr>
              <a:t> Stats</a:t>
            </a:r>
          </a:p>
        </p:txBody>
      </p:sp>
      <p:pic>
        <p:nvPicPr>
          <p:cNvPr id="7" name="Image 6" descr="Une image contenant ligne, texte, capture d’écran, Tracé&#10;&#10;Description générée automatiquement">
            <a:extLst>
              <a:ext uri="{FF2B5EF4-FFF2-40B4-BE49-F238E27FC236}">
                <a16:creationId xmlns:a16="http://schemas.microsoft.com/office/drawing/2014/main" id="{C729A91E-641E-6B1F-4691-1BE78F325F80}"/>
              </a:ext>
            </a:extLst>
          </p:cNvPr>
          <p:cNvPicPr>
            <a:picLocks noChangeAspect="1"/>
          </p:cNvPicPr>
          <p:nvPr/>
        </p:nvPicPr>
        <p:blipFill>
          <a:blip r:embed="rId3"/>
          <a:stretch>
            <a:fillRect/>
          </a:stretch>
        </p:blipFill>
        <p:spPr>
          <a:xfrm>
            <a:off x="259911" y="1145616"/>
            <a:ext cx="11672178" cy="4901717"/>
          </a:xfrm>
          <a:prstGeom prst="rect">
            <a:avLst/>
          </a:prstGeom>
        </p:spPr>
      </p:pic>
    </p:spTree>
    <p:extLst>
      <p:ext uri="{BB962C8B-B14F-4D97-AF65-F5344CB8AC3E}">
        <p14:creationId xmlns:p14="http://schemas.microsoft.com/office/powerpoint/2010/main" val="2467692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AC581-5467-1E3A-EABC-CBE89A98CE55}"/>
            </a:ext>
          </a:extLst>
        </p:cNvPr>
        <p:cNvGrpSpPr/>
        <p:nvPr/>
      </p:nvGrpSpPr>
      <p:grpSpPr>
        <a:xfrm>
          <a:off x="0" y="0"/>
          <a:ext cx="0" cy="0"/>
          <a:chOff x="0" y="0"/>
          <a:chExt cx="0" cy="0"/>
        </a:xfrm>
      </p:grpSpPr>
      <p:pic>
        <p:nvPicPr>
          <p:cNvPr id="8" name="Image 7" descr="Une image contenant diagramme, ligne, Tracé, capture d’écran&#10;&#10;Description générée automatiquement">
            <a:extLst>
              <a:ext uri="{FF2B5EF4-FFF2-40B4-BE49-F238E27FC236}">
                <a16:creationId xmlns:a16="http://schemas.microsoft.com/office/drawing/2014/main" id="{E2B40AFA-4D78-E482-9784-A03241327E33}"/>
              </a:ext>
            </a:extLst>
          </p:cNvPr>
          <p:cNvPicPr>
            <a:picLocks noChangeAspect="1"/>
          </p:cNvPicPr>
          <p:nvPr/>
        </p:nvPicPr>
        <p:blipFill>
          <a:blip r:embed="rId3"/>
          <a:stretch>
            <a:fillRect/>
          </a:stretch>
        </p:blipFill>
        <p:spPr>
          <a:xfrm>
            <a:off x="395832" y="1071993"/>
            <a:ext cx="11186568" cy="5185271"/>
          </a:xfrm>
          <a:prstGeom prst="rect">
            <a:avLst/>
          </a:prstGeom>
        </p:spPr>
      </p:pic>
      <p:sp>
        <p:nvSpPr>
          <p:cNvPr id="2" name="Titre 1">
            <a:extLst>
              <a:ext uri="{FF2B5EF4-FFF2-40B4-BE49-F238E27FC236}">
                <a16:creationId xmlns:a16="http://schemas.microsoft.com/office/drawing/2014/main" id="{A4C2999C-59FC-FF60-DAE7-EB3C48FF0F8B}"/>
              </a:ext>
            </a:extLst>
          </p:cNvPr>
          <p:cNvSpPr txBox="1">
            <a:spLocks/>
          </p:cNvSpPr>
          <p:nvPr/>
        </p:nvSpPr>
        <p:spPr>
          <a:xfrm>
            <a:off x="768751" y="0"/>
            <a:ext cx="6002752"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b="1" noProof="0" dirty="0">
                <a:solidFill>
                  <a:srgbClr val="000000"/>
                </a:solidFill>
                <a:effectLst/>
                <a:latin typeface="Helvetica Neue" panose="02000503000000020004" pitchFamily="2" charset="0"/>
              </a:rPr>
              <a:t>Semiconductor Trade Dynamics</a:t>
            </a:r>
          </a:p>
          <a:p>
            <a:pPr algn="l"/>
            <a:r>
              <a:rPr lang="en-US" sz="1800" noProof="0" dirty="0">
                <a:solidFill>
                  <a:srgbClr val="000000"/>
                </a:solidFill>
                <a:effectLst/>
                <a:latin typeface="Helvetica Neue" panose="02000503000000020004" pitchFamily="2" charset="0"/>
              </a:rPr>
              <a:t>Between US-China-EU Blocks (2015-2023) (2018=100)</a:t>
            </a:r>
          </a:p>
        </p:txBody>
      </p:sp>
      <p:sp>
        <p:nvSpPr>
          <p:cNvPr id="5" name="Espace réservé du numéro de diapositive 499">
            <a:extLst>
              <a:ext uri="{FF2B5EF4-FFF2-40B4-BE49-F238E27FC236}">
                <a16:creationId xmlns:a16="http://schemas.microsoft.com/office/drawing/2014/main" id="{6E435017-6602-801B-FECA-BDA9CF92C750}"/>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18</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ZoneTexte 2">
            <a:extLst>
              <a:ext uri="{FF2B5EF4-FFF2-40B4-BE49-F238E27FC236}">
                <a16:creationId xmlns:a16="http://schemas.microsoft.com/office/drawing/2014/main" id="{2F1DFBBB-6119-9610-C425-5AE98E359074}"/>
              </a:ext>
            </a:extLst>
          </p:cNvPr>
          <p:cNvSpPr txBox="1"/>
          <p:nvPr/>
        </p:nvSpPr>
        <p:spPr>
          <a:xfrm>
            <a:off x="768751" y="6298615"/>
            <a:ext cx="7120608" cy="307777"/>
          </a:xfrm>
          <a:prstGeom prst="rect">
            <a:avLst/>
          </a:prstGeom>
          <a:noFill/>
        </p:spPr>
        <p:txBody>
          <a:bodyPr wrap="square">
            <a:spAutoFit/>
          </a:bodyPr>
          <a:lstStyle/>
          <a:p>
            <a:r>
              <a:rPr lang="fr-FR" sz="1400" dirty="0">
                <a:solidFill>
                  <a:srgbClr val="000000"/>
                </a:solidFill>
                <a:effectLst/>
                <a:latin typeface="Helvetica Neue" panose="02000503000000020004" pitchFamily="2" charset="0"/>
              </a:rPr>
              <a:t>Source: DECISION Études &amp; Conseil; UN Comtrade</a:t>
            </a:r>
          </a:p>
        </p:txBody>
      </p:sp>
    </p:spTree>
    <p:extLst>
      <p:ext uri="{BB962C8B-B14F-4D97-AF65-F5344CB8AC3E}">
        <p14:creationId xmlns:p14="http://schemas.microsoft.com/office/powerpoint/2010/main" val="635129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CBBA4-FB60-6C55-D422-9F072A5199E3}"/>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8E658EFD-1B67-A655-AB8E-C38962D9F9C8}"/>
              </a:ext>
            </a:extLst>
          </p:cNvPr>
          <p:cNvSpPr/>
          <p:nvPr/>
        </p:nvSpPr>
        <p:spPr>
          <a:xfrm>
            <a:off x="8840239" y="959763"/>
            <a:ext cx="2394289" cy="5898237"/>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30701699-0C3D-3291-8816-2E4BAFFDB06E}"/>
              </a:ext>
            </a:extLst>
          </p:cNvPr>
          <p:cNvPicPr>
            <a:picLocks noChangeAspect="1"/>
          </p:cNvPicPr>
          <p:nvPr/>
        </p:nvPicPr>
        <p:blipFill>
          <a:blip r:embed="rId3"/>
          <a:srcRect t="80" b="1676"/>
          <a:stretch/>
        </p:blipFill>
        <p:spPr>
          <a:xfrm>
            <a:off x="161363" y="1692322"/>
            <a:ext cx="8692363" cy="4338176"/>
          </a:xfrm>
          <a:prstGeom prst="rect">
            <a:avLst/>
          </a:prstGeom>
        </p:spPr>
      </p:pic>
      <p:sp>
        <p:nvSpPr>
          <p:cNvPr id="2" name="Titre 1">
            <a:extLst>
              <a:ext uri="{FF2B5EF4-FFF2-40B4-BE49-F238E27FC236}">
                <a16:creationId xmlns:a16="http://schemas.microsoft.com/office/drawing/2014/main" id="{D9D6B400-4B01-D650-BE34-0C5B0449E5C7}"/>
              </a:ext>
            </a:extLst>
          </p:cNvPr>
          <p:cNvSpPr txBox="1">
            <a:spLocks/>
          </p:cNvSpPr>
          <p:nvPr/>
        </p:nvSpPr>
        <p:spPr>
          <a:xfrm>
            <a:off x="768750" y="0"/>
            <a:ext cx="6036325"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EU trade balance</a:t>
            </a:r>
          </a:p>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Semiconductors, equipment, other</a:t>
            </a:r>
          </a:p>
        </p:txBody>
      </p:sp>
      <p:sp>
        <p:nvSpPr>
          <p:cNvPr id="5" name="Espace réservé du numéro de diapositive 499">
            <a:extLst>
              <a:ext uri="{FF2B5EF4-FFF2-40B4-BE49-F238E27FC236}">
                <a16:creationId xmlns:a16="http://schemas.microsoft.com/office/drawing/2014/main" id="{706C87BF-501B-0EFC-74DA-9503EC9E83AF}"/>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19</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1" name="Connecteur droit 10">
            <a:extLst>
              <a:ext uri="{FF2B5EF4-FFF2-40B4-BE49-F238E27FC236}">
                <a16:creationId xmlns:a16="http://schemas.microsoft.com/office/drawing/2014/main" id="{7AC33EC2-6606-DF4F-59AE-2A49E4AB9427}"/>
              </a:ext>
            </a:extLst>
          </p:cNvPr>
          <p:cNvCxnSpPr>
            <a:cxnSpLocks/>
          </p:cNvCxnSpPr>
          <p:nvPr/>
        </p:nvCxnSpPr>
        <p:spPr>
          <a:xfrm flipV="1">
            <a:off x="8840239" y="959763"/>
            <a:ext cx="0" cy="58982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lèche vers la droite 15">
            <a:extLst>
              <a:ext uri="{FF2B5EF4-FFF2-40B4-BE49-F238E27FC236}">
                <a16:creationId xmlns:a16="http://schemas.microsoft.com/office/drawing/2014/main" id="{31EA412E-2E83-7754-A83C-6F4ECE62C5A1}"/>
              </a:ext>
            </a:extLst>
          </p:cNvPr>
          <p:cNvSpPr/>
          <p:nvPr/>
        </p:nvSpPr>
        <p:spPr>
          <a:xfrm rot="19275123">
            <a:off x="6146924" y="3389274"/>
            <a:ext cx="1704804" cy="446960"/>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FFF5697F-252C-5D04-37A1-D3263C2B4375}"/>
              </a:ext>
            </a:extLst>
          </p:cNvPr>
          <p:cNvSpPr txBox="1"/>
          <p:nvPr/>
        </p:nvSpPr>
        <p:spPr>
          <a:xfrm rot="19320000">
            <a:off x="5939554" y="3624456"/>
            <a:ext cx="2957681" cy="523220"/>
          </a:xfrm>
          <a:prstGeom prst="rect">
            <a:avLst/>
          </a:prstGeom>
          <a:noFill/>
        </p:spPr>
        <p:txBody>
          <a:bodyPr wrap="square">
            <a:spAutoFit/>
          </a:bodyPr>
          <a:lstStyle/>
          <a:p>
            <a:r>
              <a:rPr lang="en-US" sz="1400" noProof="0" dirty="0">
                <a:solidFill>
                  <a:srgbClr val="000000"/>
                </a:solidFill>
                <a:effectLst/>
                <a:latin typeface="Helvetica Neue" panose="02000503000000020004" pitchFamily="2" charset="0"/>
              </a:rPr>
              <a:t>Improvement of the trade balance thanks to the export of equip</a:t>
            </a:r>
            <a:r>
              <a:rPr lang="en-US" sz="1400" noProof="0" dirty="0">
                <a:solidFill>
                  <a:srgbClr val="000000"/>
                </a:solidFill>
                <a:latin typeface="Helvetica Neue" panose="02000503000000020004" pitchFamily="2" charset="0"/>
              </a:rPr>
              <a:t>ment</a:t>
            </a:r>
            <a:endParaRPr lang="en-US" sz="1400" noProof="0" dirty="0">
              <a:solidFill>
                <a:srgbClr val="000000"/>
              </a:solidFill>
              <a:effectLst/>
              <a:latin typeface="Helvetica Neue" panose="02000503000000020004" pitchFamily="2" charset="0"/>
            </a:endParaRPr>
          </a:p>
        </p:txBody>
      </p:sp>
      <p:cxnSp>
        <p:nvCxnSpPr>
          <p:cNvPr id="26" name="Connecteur droit 25">
            <a:extLst>
              <a:ext uri="{FF2B5EF4-FFF2-40B4-BE49-F238E27FC236}">
                <a16:creationId xmlns:a16="http://schemas.microsoft.com/office/drawing/2014/main" id="{BAEDDD27-958A-8B8A-D04D-43C17CDFA156}"/>
              </a:ext>
            </a:extLst>
          </p:cNvPr>
          <p:cNvCxnSpPr>
            <a:cxnSpLocks/>
          </p:cNvCxnSpPr>
          <p:nvPr/>
        </p:nvCxnSpPr>
        <p:spPr>
          <a:xfrm flipV="1">
            <a:off x="11234528" y="959763"/>
            <a:ext cx="0" cy="58982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1074805-94CE-08F4-3842-3FFC5CEB6E71}"/>
              </a:ext>
            </a:extLst>
          </p:cNvPr>
          <p:cNvSpPr/>
          <p:nvPr/>
        </p:nvSpPr>
        <p:spPr>
          <a:xfrm>
            <a:off x="9535866" y="959763"/>
            <a:ext cx="1041145" cy="3651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2023</a:t>
            </a:r>
          </a:p>
        </p:txBody>
      </p:sp>
      <p:sp>
        <p:nvSpPr>
          <p:cNvPr id="3" name="ZoneTexte 2">
            <a:extLst>
              <a:ext uri="{FF2B5EF4-FFF2-40B4-BE49-F238E27FC236}">
                <a16:creationId xmlns:a16="http://schemas.microsoft.com/office/drawing/2014/main" id="{528B80F1-D6B1-AADD-1C0D-142D96FAE60A}"/>
              </a:ext>
            </a:extLst>
          </p:cNvPr>
          <p:cNvSpPr txBox="1"/>
          <p:nvPr/>
        </p:nvSpPr>
        <p:spPr>
          <a:xfrm>
            <a:off x="715843" y="6081235"/>
            <a:ext cx="7120608" cy="307777"/>
          </a:xfrm>
          <a:prstGeom prst="rect">
            <a:avLst/>
          </a:prstGeom>
          <a:noFill/>
        </p:spPr>
        <p:txBody>
          <a:bodyPr wrap="square">
            <a:spAutoFit/>
          </a:bodyPr>
          <a:lstStyle/>
          <a:p>
            <a:r>
              <a:rPr lang="fr-FR" sz="1400" dirty="0">
                <a:solidFill>
                  <a:srgbClr val="000000"/>
                </a:solidFill>
                <a:effectLst/>
                <a:latin typeface="Helvetica Neue" panose="02000503000000020004" pitchFamily="2" charset="0"/>
              </a:rPr>
              <a:t>Source: DECISION Études &amp; Conseil; Eurostat</a:t>
            </a:r>
          </a:p>
        </p:txBody>
      </p:sp>
      <p:pic>
        <p:nvPicPr>
          <p:cNvPr id="9" name="Image 8">
            <a:extLst>
              <a:ext uri="{FF2B5EF4-FFF2-40B4-BE49-F238E27FC236}">
                <a16:creationId xmlns:a16="http://schemas.microsoft.com/office/drawing/2014/main" id="{10BC7984-E80B-EF5A-31FA-E194EBF36526}"/>
              </a:ext>
            </a:extLst>
          </p:cNvPr>
          <p:cNvPicPr>
            <a:picLocks noChangeAspect="1"/>
          </p:cNvPicPr>
          <p:nvPr/>
        </p:nvPicPr>
        <p:blipFill>
          <a:blip r:embed="rId4"/>
          <a:srcRect/>
          <a:stretch/>
        </p:blipFill>
        <p:spPr>
          <a:xfrm>
            <a:off x="9006180" y="1477834"/>
            <a:ext cx="2100518" cy="5189517"/>
          </a:xfrm>
          <a:prstGeom prst="rect">
            <a:avLst/>
          </a:prstGeom>
        </p:spPr>
      </p:pic>
    </p:spTree>
    <p:extLst>
      <p:ext uri="{BB962C8B-B14F-4D97-AF65-F5344CB8AC3E}">
        <p14:creationId xmlns:p14="http://schemas.microsoft.com/office/powerpoint/2010/main" val="799922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92C27-1815-7A80-E124-993886D023B0}"/>
            </a:ext>
          </a:extLst>
        </p:cNvPr>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49BF34DC-839C-7147-7AF9-22C8F0F70D1E}"/>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0A32A34-C26D-67F6-5919-1F78449FDE9A}"/>
              </a:ext>
            </a:extLst>
          </p:cNvPr>
          <p:cNvPicPr>
            <a:picLocks noChangeAspect="1" noChangeArrowheads="1"/>
          </p:cNvPicPr>
          <p:nvPr/>
        </p:nvPicPr>
        <p:blipFill>
          <a:blip r:embed="rId3"/>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15C016AA-DD60-E3A3-BD30-8633716E9A60}"/>
              </a:ext>
            </a:extLst>
          </p:cNvPr>
          <p:cNvSpPr>
            <a:spLocks noGrp="1"/>
          </p:cNvSpPr>
          <p:nvPr>
            <p:ph type="sldNum" sz="quarter" idx="4"/>
          </p:nvPr>
        </p:nvSpPr>
        <p:spPr/>
        <p:txBody>
          <a:bodyPr/>
          <a:lstStyle/>
          <a:p>
            <a:fld id="{1E1280A3-A77F-4DB8-B9FC-C247AA99ACE8}" type="slidenum">
              <a:rPr lang="fr-FR" smtClean="0"/>
              <a:t>2</a:t>
            </a:fld>
            <a:endParaRPr lang="fr-FR" dirty="0"/>
          </a:p>
        </p:txBody>
      </p:sp>
      <p:sp>
        <p:nvSpPr>
          <p:cNvPr id="7" name="Titre 1">
            <a:extLst>
              <a:ext uri="{FF2B5EF4-FFF2-40B4-BE49-F238E27FC236}">
                <a16:creationId xmlns:a16="http://schemas.microsoft.com/office/drawing/2014/main" id="{B24A86A9-3387-AE11-A7E7-D0ACDB1B5582}"/>
              </a:ext>
            </a:extLst>
          </p:cNvPr>
          <p:cNvSpPr txBox="1">
            <a:spLocks/>
          </p:cNvSpPr>
          <p:nvPr/>
        </p:nvSpPr>
        <p:spPr>
          <a:xfrm>
            <a:off x="838200" y="286005"/>
            <a:ext cx="8368430" cy="6287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32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Agenda</a:t>
            </a:r>
          </a:p>
        </p:txBody>
      </p:sp>
      <p:sp>
        <p:nvSpPr>
          <p:cNvPr id="9" name="Espace réservé du contenu 2">
            <a:extLst>
              <a:ext uri="{FF2B5EF4-FFF2-40B4-BE49-F238E27FC236}">
                <a16:creationId xmlns:a16="http://schemas.microsoft.com/office/drawing/2014/main" id="{24BC0888-8190-D939-5210-181F1380A96C}"/>
              </a:ext>
            </a:extLst>
          </p:cNvPr>
          <p:cNvSpPr txBox="1">
            <a:spLocks/>
          </p:cNvSpPr>
          <p:nvPr/>
        </p:nvSpPr>
        <p:spPr>
          <a:xfrm>
            <a:off x="816935" y="1882834"/>
            <a:ext cx="10828218" cy="41236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ts val="3000"/>
              </a:lnSpc>
              <a:spcBef>
                <a:spcPts val="400"/>
              </a:spcBef>
              <a:spcAft>
                <a:spcPts val="1200"/>
              </a:spcAft>
              <a:buClr>
                <a:srgbClr val="173F63"/>
              </a:buClr>
              <a:buSzPct val="100000"/>
              <a:buAutoNum type="arabicPeriod"/>
            </a:pPr>
            <a:r>
              <a:rPr lang="en-US" sz="2000" b="1"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Semiconductor, the World’s Most Globalized Sector</a:t>
            </a:r>
          </a:p>
          <a:p>
            <a:pPr marL="457200" indent="-457200" algn="l">
              <a:lnSpc>
                <a:spcPts val="3000"/>
              </a:lnSpc>
              <a:spcBef>
                <a:spcPts val="400"/>
              </a:spcBef>
              <a:spcAft>
                <a:spcPts val="1200"/>
              </a:spcAft>
              <a:buClr>
                <a:srgbClr val="173F63"/>
              </a:buClr>
              <a:buSzPct val="100000"/>
              <a:buAutoNum type="arabicPeriod"/>
            </a:pPr>
            <a:r>
              <a:rPr lang="en-US" sz="2000" b="1"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1990s - 2020s: A shifting Geopolitical Environment</a:t>
            </a:r>
          </a:p>
          <a:p>
            <a:pPr marL="457200" indent="-457200" algn="l">
              <a:lnSpc>
                <a:spcPts val="3000"/>
              </a:lnSpc>
              <a:spcBef>
                <a:spcPts val="400"/>
              </a:spcBef>
              <a:spcAft>
                <a:spcPts val="1200"/>
              </a:spcAft>
              <a:buClr>
                <a:srgbClr val="173F63"/>
              </a:buClr>
              <a:buSzPct val="100000"/>
              <a:buAutoNum type="arabicPeriod"/>
            </a:pPr>
            <a:r>
              <a:rPr lang="en-US" sz="2000" b="1"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Semiconductor: The rise of China and US attempts to contain it </a:t>
            </a:r>
          </a:p>
          <a:p>
            <a:pPr marL="457200" indent="-457200" algn="l">
              <a:lnSpc>
                <a:spcPts val="3000"/>
              </a:lnSpc>
              <a:spcBef>
                <a:spcPts val="400"/>
              </a:spcBef>
              <a:spcAft>
                <a:spcPts val="1200"/>
              </a:spcAft>
              <a:buClr>
                <a:srgbClr val="173F63"/>
              </a:buClr>
              <a:buSzPct val="100000"/>
              <a:buAutoNum type="arabicPeriod"/>
            </a:pPr>
            <a:r>
              <a:rPr lang="en-US" sz="2000" b="1"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Status of trades in semiconductor in this changing environment</a:t>
            </a:r>
            <a:endParaRPr lang="en-US" sz="2000" b="1" dirty="0">
              <a:solidFill>
                <a:srgbClr val="153F63"/>
              </a:solidFill>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lgn="l">
              <a:lnSpc>
                <a:spcPts val="3000"/>
              </a:lnSpc>
              <a:spcBef>
                <a:spcPts val="400"/>
              </a:spcBef>
              <a:spcAft>
                <a:spcPts val="1200"/>
              </a:spcAft>
              <a:buClr>
                <a:srgbClr val="173F63"/>
              </a:buClr>
              <a:buSzPct val="100000"/>
              <a:buAutoNum type="arabicPeriod"/>
            </a:pPr>
            <a:r>
              <a:rPr lang="en-US" sz="2000" b="1" dirty="0">
                <a:solidFill>
                  <a:srgbClr val="153F63"/>
                </a:solidFill>
                <a:latin typeface="Helvetica Neue" panose="02000503000000020004" pitchFamily="2" charset="0"/>
                <a:ea typeface="Helvetica Neue" panose="02000503000000020004" pitchFamily="2" charset="0"/>
                <a:cs typeface="Helvetica Neue" panose="02000503000000020004" pitchFamily="2" charset="0"/>
              </a:rPr>
              <a:t>The EU semiconductor strategy, Adapting to a Changing Geopolitical Landscape</a:t>
            </a:r>
          </a:p>
        </p:txBody>
      </p:sp>
    </p:spTree>
    <p:extLst>
      <p:ext uri="{BB962C8B-B14F-4D97-AF65-F5344CB8AC3E}">
        <p14:creationId xmlns:p14="http://schemas.microsoft.com/office/powerpoint/2010/main" val="3835652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B4484-0333-864E-43AF-63A06ADA099C}"/>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E0960E84-C5E9-63EA-D96F-9BF3A357EF56}"/>
              </a:ext>
            </a:extLst>
          </p:cNvPr>
          <p:cNvPicPr>
            <a:picLocks noChangeAspect="1"/>
          </p:cNvPicPr>
          <p:nvPr/>
        </p:nvPicPr>
        <p:blipFill>
          <a:blip r:embed="rId2"/>
          <a:stretch>
            <a:fillRect/>
          </a:stretch>
        </p:blipFill>
        <p:spPr>
          <a:xfrm>
            <a:off x="181488" y="1091944"/>
            <a:ext cx="11829025" cy="5605420"/>
          </a:xfrm>
          <a:prstGeom prst="rect">
            <a:avLst/>
          </a:prstGeom>
        </p:spPr>
      </p:pic>
      <p:sp>
        <p:nvSpPr>
          <p:cNvPr id="2" name="Titre 1">
            <a:extLst>
              <a:ext uri="{FF2B5EF4-FFF2-40B4-BE49-F238E27FC236}">
                <a16:creationId xmlns:a16="http://schemas.microsoft.com/office/drawing/2014/main" id="{6F424F06-C537-6B4C-C290-227BAEC48E4D}"/>
              </a:ext>
            </a:extLst>
          </p:cNvPr>
          <p:cNvSpPr txBox="1">
            <a:spLocks/>
          </p:cNvSpPr>
          <p:nvPr/>
        </p:nvSpPr>
        <p:spPr>
          <a:xfrm>
            <a:off x="768750" y="0"/>
            <a:ext cx="5091723"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Main trading partners of the EU in semiconductors</a:t>
            </a:r>
          </a:p>
        </p:txBody>
      </p:sp>
      <p:sp>
        <p:nvSpPr>
          <p:cNvPr id="5" name="Espace réservé du numéro de diapositive 499">
            <a:extLst>
              <a:ext uri="{FF2B5EF4-FFF2-40B4-BE49-F238E27FC236}">
                <a16:creationId xmlns:a16="http://schemas.microsoft.com/office/drawing/2014/main" id="{0C2AE663-A8F9-FB46-59D5-587EBA06DA16}"/>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20</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993556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ecision" descr="Une image contenant texte, Graphique, Police, graphisme&#10;&#10;Description générée automatiquement">
            <a:extLst>
              <a:ext uri="{FF2B5EF4-FFF2-40B4-BE49-F238E27FC236}">
                <a16:creationId xmlns:a16="http://schemas.microsoft.com/office/drawing/2014/main" id="{3A36F8B1-B9F4-BA25-9BD5-28C38419A587}"/>
              </a:ext>
            </a:extLst>
          </p:cNvPr>
          <p:cNvPicPr>
            <a:picLocks noChangeAspect="1"/>
          </p:cNvPicPr>
          <p:nvPr/>
        </p:nvPicPr>
        <p:blipFill>
          <a:blip r:embed="rId3"/>
          <a:stretch>
            <a:fillRect/>
          </a:stretch>
        </p:blipFill>
        <p:spPr>
          <a:xfrm>
            <a:off x="0" y="6242572"/>
            <a:ext cx="2191327" cy="657398"/>
          </a:xfrm>
          <a:prstGeom prst="rect">
            <a:avLst/>
          </a:prstGeom>
        </p:spPr>
      </p:pic>
      <p:cxnSp>
        <p:nvCxnSpPr>
          <p:cNvPr id="8" name="Connecteur droit 7">
            <a:extLst>
              <a:ext uri="{FF2B5EF4-FFF2-40B4-BE49-F238E27FC236}">
                <a16:creationId xmlns:a16="http://schemas.microsoft.com/office/drawing/2014/main" id="{D7B64122-6C2C-7BE9-7691-E0962B5448C5}"/>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6B736982-4155-8964-3F60-B2DC9952732D}"/>
              </a:ext>
            </a:extLst>
          </p:cNvPr>
          <p:cNvPicPr>
            <a:picLocks noChangeAspect="1" noChangeArrowheads="1"/>
          </p:cNvPicPr>
          <p:nvPr/>
        </p:nvPicPr>
        <p:blipFill>
          <a:blip r:embed="rId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CC590B9-3982-344F-B2D5-4B86194E1123}"/>
              </a:ext>
            </a:extLst>
          </p:cNvPr>
          <p:cNvSpPr txBox="1">
            <a:spLocks noChangeArrowheads="1"/>
          </p:cNvSpPr>
          <p:nvPr/>
        </p:nvSpPr>
        <p:spPr>
          <a:xfrm>
            <a:off x="812801" y="1191543"/>
            <a:ext cx="10566399" cy="4757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(5)</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The EU Semiconductor Strategy</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Adapting to a Changing Geopolitical Landscape</a:t>
            </a:r>
          </a:p>
        </p:txBody>
      </p:sp>
      <p:sp>
        <p:nvSpPr>
          <p:cNvPr id="2" name="Espace réservé du numéro de diapositive 1">
            <a:extLst>
              <a:ext uri="{FF2B5EF4-FFF2-40B4-BE49-F238E27FC236}">
                <a16:creationId xmlns:a16="http://schemas.microsoft.com/office/drawing/2014/main" id="{3F466285-D97D-8057-AF86-6DC376FA5AEC}"/>
              </a:ext>
            </a:extLst>
          </p:cNvPr>
          <p:cNvSpPr>
            <a:spLocks noGrp="1"/>
          </p:cNvSpPr>
          <p:nvPr>
            <p:ph type="sldNum" sz="quarter" idx="4"/>
          </p:nvPr>
        </p:nvSpPr>
        <p:spPr/>
        <p:txBody>
          <a:bodyPr/>
          <a:lstStyle/>
          <a:p>
            <a:fld id="{1E1280A3-A77F-4DB8-B9FC-C247AA99ACE8}" type="slidenum">
              <a:rPr lang="fr-FR" smtClean="0"/>
              <a:t>21</a:t>
            </a:fld>
            <a:endParaRPr lang="fr-FR" dirty="0"/>
          </a:p>
        </p:txBody>
      </p:sp>
    </p:spTree>
    <p:extLst>
      <p:ext uri="{BB962C8B-B14F-4D97-AF65-F5344CB8AC3E}">
        <p14:creationId xmlns:p14="http://schemas.microsoft.com/office/powerpoint/2010/main" val="3532544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8D612-C6DC-8DDF-AF40-1F7AB5D9281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B28B760-FE4B-80FB-031D-BDE2754247AF}"/>
              </a:ext>
            </a:extLst>
          </p:cNvPr>
          <p:cNvSpPr txBox="1">
            <a:spLocks/>
          </p:cNvSpPr>
          <p:nvPr/>
        </p:nvSpPr>
        <p:spPr>
          <a:xfrm>
            <a:off x="838200" y="0"/>
            <a:ext cx="8368430"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Report published in July 2024</a:t>
            </a:r>
          </a:p>
        </p:txBody>
      </p:sp>
      <p:pic>
        <p:nvPicPr>
          <p:cNvPr id="5" name="Image 4" descr="Une image contenant motif, carré, mots croisés, pixel&#10;&#10;Description générée automatiquement">
            <a:extLst>
              <a:ext uri="{FF2B5EF4-FFF2-40B4-BE49-F238E27FC236}">
                <a16:creationId xmlns:a16="http://schemas.microsoft.com/office/drawing/2014/main" id="{3B7471EE-BEB7-2412-7D78-70DC9E30E23B}"/>
              </a:ext>
            </a:extLst>
          </p:cNvPr>
          <p:cNvPicPr>
            <a:picLocks noChangeAspect="1"/>
          </p:cNvPicPr>
          <p:nvPr/>
        </p:nvPicPr>
        <p:blipFill>
          <a:blip r:embed="rId2"/>
          <a:stretch>
            <a:fillRect/>
          </a:stretch>
        </p:blipFill>
        <p:spPr>
          <a:xfrm>
            <a:off x="6743160" y="1253919"/>
            <a:ext cx="4926940" cy="5019320"/>
          </a:xfrm>
          <a:prstGeom prst="rect">
            <a:avLst/>
          </a:prstGeom>
        </p:spPr>
      </p:pic>
      <p:sp>
        <p:nvSpPr>
          <p:cNvPr id="3" name="Espace réservé du numéro de diapositive 2">
            <a:extLst>
              <a:ext uri="{FF2B5EF4-FFF2-40B4-BE49-F238E27FC236}">
                <a16:creationId xmlns:a16="http://schemas.microsoft.com/office/drawing/2014/main" id="{D3406F02-0C42-673D-80F6-E2DF89A0BDD9}"/>
              </a:ext>
            </a:extLst>
          </p:cNvPr>
          <p:cNvSpPr>
            <a:spLocks noGrp="1"/>
          </p:cNvSpPr>
          <p:nvPr>
            <p:ph type="sldNum" sz="quarter" idx="4"/>
          </p:nvPr>
        </p:nvSpPr>
        <p:spPr/>
        <p:txBody>
          <a:bodyPr/>
          <a:lstStyle/>
          <a:p>
            <a:fld id="{1E1280A3-A77F-4DB8-B9FC-C247AA99ACE8}" type="slidenum">
              <a:rPr lang="fr-FR" smtClean="0"/>
              <a:t>22</a:t>
            </a:fld>
            <a:endParaRPr lang="fr-FR" dirty="0"/>
          </a:p>
        </p:txBody>
      </p:sp>
      <p:sp>
        <p:nvSpPr>
          <p:cNvPr id="6" name="Content Placeholder 9">
            <a:extLst>
              <a:ext uri="{FF2B5EF4-FFF2-40B4-BE49-F238E27FC236}">
                <a16:creationId xmlns:a16="http://schemas.microsoft.com/office/drawing/2014/main" id="{E0CC7F18-8981-EA32-0A67-A4CD991DE58F}"/>
              </a:ext>
            </a:extLst>
          </p:cNvPr>
          <p:cNvSpPr txBox="1">
            <a:spLocks/>
          </p:cNvSpPr>
          <p:nvPr/>
        </p:nvSpPr>
        <p:spPr>
          <a:xfrm>
            <a:off x="838200" y="1600200"/>
            <a:ext cx="5904960" cy="4525963"/>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rgbClr val="58509D"/>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b="0" kern="1200">
                <a:ln>
                  <a:noFill/>
                </a:ln>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000" b="1" dirty="0">
                <a:solidFill>
                  <a:srgbClr val="355877"/>
                </a:solidFill>
              </a:rPr>
              <a:t>Status of the semiconductor industries of 8 countries </a:t>
            </a:r>
          </a:p>
          <a:p>
            <a:pPr algn="l"/>
            <a:endParaRPr lang="en-US" sz="2000" b="1" dirty="0">
              <a:solidFill>
                <a:srgbClr val="355877"/>
              </a:solidFill>
            </a:endParaRPr>
          </a:p>
          <a:p>
            <a:pPr algn="l"/>
            <a:endParaRPr lang="en-US" sz="2000" b="1" dirty="0">
              <a:solidFill>
                <a:srgbClr val="355877"/>
              </a:solidFill>
            </a:endParaRPr>
          </a:p>
          <a:p>
            <a:pPr algn="l"/>
            <a:endParaRPr lang="en-US" sz="2000" b="1" dirty="0">
              <a:solidFill>
                <a:srgbClr val="355877"/>
              </a:solidFill>
            </a:endParaRPr>
          </a:p>
          <a:p>
            <a:pPr algn="l"/>
            <a:endParaRPr lang="en-US" sz="2000" b="1" dirty="0">
              <a:solidFill>
                <a:srgbClr val="355877"/>
              </a:solidFill>
            </a:endParaRPr>
          </a:p>
          <a:p>
            <a:pPr algn="l"/>
            <a:endParaRPr lang="en-US" sz="2000" b="1" dirty="0">
              <a:solidFill>
                <a:srgbClr val="355877"/>
              </a:solidFill>
            </a:endParaRPr>
          </a:p>
          <a:p>
            <a:pPr algn="l"/>
            <a:endParaRPr lang="en-US" sz="2000" b="1" dirty="0">
              <a:solidFill>
                <a:srgbClr val="355877"/>
              </a:solidFill>
            </a:endParaRPr>
          </a:p>
          <a:p>
            <a:pPr algn="l"/>
            <a:r>
              <a:rPr lang="en-US" sz="2000" b="1" dirty="0">
                <a:solidFill>
                  <a:srgbClr val="355877"/>
                </a:solidFill>
              </a:rPr>
              <a:t>&amp; roadmap for cooperation in the confidential version shared to the Commission in February 2024</a:t>
            </a:r>
          </a:p>
        </p:txBody>
      </p:sp>
      <p:pic>
        <p:nvPicPr>
          <p:cNvPr id="7" name="Image 6">
            <a:extLst>
              <a:ext uri="{FF2B5EF4-FFF2-40B4-BE49-F238E27FC236}">
                <a16:creationId xmlns:a16="http://schemas.microsoft.com/office/drawing/2014/main" id="{AA0A15EC-4AD6-29E8-013F-DC405791FB25}"/>
              </a:ext>
            </a:extLst>
          </p:cNvPr>
          <p:cNvPicPr>
            <a:picLocks noChangeAspect="1"/>
          </p:cNvPicPr>
          <p:nvPr/>
        </p:nvPicPr>
        <p:blipFill>
          <a:blip r:embed="rId3"/>
          <a:stretch>
            <a:fillRect/>
          </a:stretch>
        </p:blipFill>
        <p:spPr>
          <a:xfrm>
            <a:off x="1769485" y="2137545"/>
            <a:ext cx="774925" cy="407461"/>
          </a:xfrm>
          <a:prstGeom prst="rect">
            <a:avLst/>
          </a:prstGeom>
          <a:ln>
            <a:solidFill>
              <a:schemeClr val="tx1"/>
            </a:solidFill>
          </a:ln>
        </p:spPr>
      </p:pic>
      <p:pic>
        <p:nvPicPr>
          <p:cNvPr id="8" name="Image 7">
            <a:extLst>
              <a:ext uri="{FF2B5EF4-FFF2-40B4-BE49-F238E27FC236}">
                <a16:creationId xmlns:a16="http://schemas.microsoft.com/office/drawing/2014/main" id="{74113168-8BD5-4329-8403-F04A9873CE7F}"/>
              </a:ext>
            </a:extLst>
          </p:cNvPr>
          <p:cNvPicPr>
            <a:picLocks noChangeAspect="1"/>
          </p:cNvPicPr>
          <p:nvPr/>
        </p:nvPicPr>
        <p:blipFill>
          <a:blip r:embed="rId4"/>
          <a:stretch>
            <a:fillRect/>
          </a:stretch>
        </p:blipFill>
        <p:spPr>
          <a:xfrm>
            <a:off x="3484570" y="2105780"/>
            <a:ext cx="774923" cy="470991"/>
          </a:xfrm>
          <a:prstGeom prst="rect">
            <a:avLst/>
          </a:prstGeom>
          <a:ln w="9525">
            <a:solidFill>
              <a:schemeClr val="tx1"/>
            </a:solidFill>
          </a:ln>
        </p:spPr>
      </p:pic>
      <p:pic>
        <p:nvPicPr>
          <p:cNvPr id="9" name="Image 8">
            <a:extLst>
              <a:ext uri="{FF2B5EF4-FFF2-40B4-BE49-F238E27FC236}">
                <a16:creationId xmlns:a16="http://schemas.microsoft.com/office/drawing/2014/main" id="{72DE14F0-7FF1-F85F-8FBE-9160D9A2100E}"/>
              </a:ext>
            </a:extLst>
          </p:cNvPr>
          <p:cNvPicPr>
            <a:picLocks noChangeAspect="1"/>
          </p:cNvPicPr>
          <p:nvPr/>
        </p:nvPicPr>
        <p:blipFill>
          <a:blip r:embed="rId5"/>
          <a:stretch>
            <a:fillRect/>
          </a:stretch>
        </p:blipFill>
        <p:spPr>
          <a:xfrm>
            <a:off x="2626162" y="2082967"/>
            <a:ext cx="774924" cy="516616"/>
          </a:xfrm>
          <a:prstGeom prst="rect">
            <a:avLst/>
          </a:prstGeom>
          <a:ln>
            <a:solidFill>
              <a:schemeClr val="tx1"/>
            </a:solidFill>
          </a:ln>
        </p:spPr>
      </p:pic>
      <p:pic>
        <p:nvPicPr>
          <p:cNvPr id="10" name="Image 9">
            <a:extLst>
              <a:ext uri="{FF2B5EF4-FFF2-40B4-BE49-F238E27FC236}">
                <a16:creationId xmlns:a16="http://schemas.microsoft.com/office/drawing/2014/main" id="{764A105E-0351-DA1D-8689-19A261D43EE2}"/>
              </a:ext>
            </a:extLst>
          </p:cNvPr>
          <p:cNvPicPr>
            <a:picLocks noChangeAspect="1"/>
          </p:cNvPicPr>
          <p:nvPr/>
        </p:nvPicPr>
        <p:blipFill>
          <a:blip r:embed="rId6"/>
          <a:stretch>
            <a:fillRect/>
          </a:stretch>
        </p:blipFill>
        <p:spPr>
          <a:xfrm>
            <a:off x="3482934" y="2684543"/>
            <a:ext cx="774000" cy="515063"/>
          </a:xfrm>
          <a:prstGeom prst="rect">
            <a:avLst/>
          </a:prstGeom>
          <a:ln>
            <a:solidFill>
              <a:schemeClr val="tx1"/>
            </a:solidFill>
          </a:ln>
        </p:spPr>
      </p:pic>
      <p:pic>
        <p:nvPicPr>
          <p:cNvPr id="11" name="Image 10" descr="Une image contenant Graphique, logo, graphisme, Police&#10;&#10;Description générée automatiquement">
            <a:extLst>
              <a:ext uri="{FF2B5EF4-FFF2-40B4-BE49-F238E27FC236}">
                <a16:creationId xmlns:a16="http://schemas.microsoft.com/office/drawing/2014/main" id="{A686E0C4-312B-F487-427C-8793B3E948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9485" y="2683867"/>
            <a:ext cx="774923" cy="516414"/>
          </a:xfrm>
          <a:prstGeom prst="rect">
            <a:avLst/>
          </a:prstGeom>
          <a:ln>
            <a:solidFill>
              <a:schemeClr val="tx1"/>
            </a:solidFill>
          </a:ln>
        </p:spPr>
      </p:pic>
      <p:pic>
        <p:nvPicPr>
          <p:cNvPr id="12" name="Image 11" descr="Une image contenant cercle, Graphique&#10;&#10;Description générée automatiquement">
            <a:extLst>
              <a:ext uri="{FF2B5EF4-FFF2-40B4-BE49-F238E27FC236}">
                <a16:creationId xmlns:a16="http://schemas.microsoft.com/office/drawing/2014/main" id="{464F0ABA-15E3-C0A7-4D6E-8899F9CCC9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267" y="2671174"/>
            <a:ext cx="774000" cy="541800"/>
          </a:xfrm>
          <a:prstGeom prst="rect">
            <a:avLst/>
          </a:prstGeom>
          <a:ln>
            <a:solidFill>
              <a:schemeClr val="tx1"/>
            </a:solidFill>
          </a:ln>
        </p:spPr>
      </p:pic>
      <p:pic>
        <p:nvPicPr>
          <p:cNvPr id="13" name="Image 12" descr="Une image contenant logo, Graphique, capture d’écran, drapeau&#10;&#10;Description générée automatiquement">
            <a:extLst>
              <a:ext uri="{FF2B5EF4-FFF2-40B4-BE49-F238E27FC236}">
                <a16:creationId xmlns:a16="http://schemas.microsoft.com/office/drawing/2014/main" id="{749E949A-75A2-1658-5E07-106F59175D05}"/>
              </a:ext>
            </a:extLst>
          </p:cNvPr>
          <p:cNvPicPr>
            <a:picLocks noChangeAspect="1"/>
          </p:cNvPicPr>
          <p:nvPr/>
        </p:nvPicPr>
        <p:blipFill>
          <a:blip r:embed="rId9"/>
          <a:stretch>
            <a:fillRect/>
          </a:stretch>
        </p:blipFill>
        <p:spPr>
          <a:xfrm>
            <a:off x="2626623" y="2684477"/>
            <a:ext cx="774001" cy="515194"/>
          </a:xfrm>
          <a:prstGeom prst="rect">
            <a:avLst/>
          </a:prstGeom>
          <a:ln>
            <a:solidFill>
              <a:schemeClr val="tx1"/>
            </a:solidFill>
          </a:ln>
        </p:spPr>
      </p:pic>
      <p:pic>
        <p:nvPicPr>
          <p:cNvPr id="14" name="Image 13" descr="Une image contenant étoile, drapeau, bleu, Bleu Majorelle&#10;&#10;Description générée automatiquement">
            <a:extLst>
              <a:ext uri="{FF2B5EF4-FFF2-40B4-BE49-F238E27FC236}">
                <a16:creationId xmlns:a16="http://schemas.microsoft.com/office/drawing/2014/main" id="{38827867-94B8-69ED-94E7-68AE0B45BF33}"/>
              </a:ext>
            </a:extLst>
          </p:cNvPr>
          <p:cNvPicPr>
            <a:picLocks noChangeAspect="1"/>
          </p:cNvPicPr>
          <p:nvPr/>
        </p:nvPicPr>
        <p:blipFill>
          <a:blip r:embed="rId10"/>
          <a:stretch>
            <a:fillRect/>
          </a:stretch>
        </p:blipFill>
        <p:spPr>
          <a:xfrm>
            <a:off x="916381" y="2083069"/>
            <a:ext cx="774923" cy="516413"/>
          </a:xfrm>
          <a:prstGeom prst="rect">
            <a:avLst/>
          </a:prstGeom>
        </p:spPr>
      </p:pic>
      <p:pic>
        <p:nvPicPr>
          <p:cNvPr id="4" name="decision" descr="Une image contenant texte, Graphique, Police, graphisme&#10;&#10;Description générée automatiquement">
            <a:extLst>
              <a:ext uri="{FF2B5EF4-FFF2-40B4-BE49-F238E27FC236}">
                <a16:creationId xmlns:a16="http://schemas.microsoft.com/office/drawing/2014/main" id="{BDC3EEA0-E05C-C0F1-34FD-4D7988309A01}"/>
              </a:ext>
            </a:extLst>
          </p:cNvPr>
          <p:cNvPicPr>
            <a:picLocks noChangeAspect="1"/>
          </p:cNvPicPr>
          <p:nvPr/>
        </p:nvPicPr>
        <p:blipFill>
          <a:blip r:embed="rId11"/>
          <a:srcRect l="9704" r="8196"/>
          <a:stretch/>
        </p:blipFill>
        <p:spPr>
          <a:xfrm>
            <a:off x="916381" y="4845708"/>
            <a:ext cx="2255520" cy="824184"/>
          </a:xfrm>
          <a:prstGeom prst="rect">
            <a:avLst/>
          </a:prstGeom>
        </p:spPr>
      </p:pic>
    </p:spTree>
    <p:extLst>
      <p:ext uri="{BB962C8B-B14F-4D97-AF65-F5344CB8AC3E}">
        <p14:creationId xmlns:p14="http://schemas.microsoft.com/office/powerpoint/2010/main" val="1938739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EDC05A-DF9D-681F-3E24-AB4BA3CA1ECA}"/>
              </a:ext>
            </a:extLst>
          </p:cNvPr>
          <p:cNvSpPr/>
          <p:nvPr/>
        </p:nvSpPr>
        <p:spPr>
          <a:xfrm>
            <a:off x="0" y="26315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792301C7-D6CF-95EB-CA5A-E2C7466FF4F8}"/>
              </a:ext>
            </a:extLst>
          </p:cNvPr>
          <p:cNvSpPr txBox="1">
            <a:spLocks/>
          </p:cNvSpPr>
          <p:nvPr/>
        </p:nvSpPr>
        <p:spPr>
          <a:xfrm>
            <a:off x="838200" y="0"/>
            <a:ext cx="8368430"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dirty="0">
                <a:latin typeface="Helvetica Neue" panose="02000503000000020004" pitchFamily="2" charset="0"/>
                <a:ea typeface="Helvetica Neue" panose="02000503000000020004" pitchFamily="2" charset="0"/>
                <a:cs typeface="Helvetica Neue" panose="02000503000000020004" pitchFamily="2" charset="0"/>
              </a:rPr>
              <a:t>EU leaders in the semiconductor value chain</a:t>
            </a:r>
          </a:p>
        </p:txBody>
      </p:sp>
      <p:sp>
        <p:nvSpPr>
          <p:cNvPr id="49" name="Rectangle : coins arrondis 48">
            <a:extLst>
              <a:ext uri="{FF2B5EF4-FFF2-40B4-BE49-F238E27FC236}">
                <a16:creationId xmlns:a16="http://schemas.microsoft.com/office/drawing/2014/main" id="{C385A8EC-FAB6-C297-3977-B55893C8F71F}"/>
              </a:ext>
            </a:extLst>
          </p:cNvPr>
          <p:cNvSpPr/>
          <p:nvPr/>
        </p:nvSpPr>
        <p:spPr>
          <a:xfrm>
            <a:off x="246416" y="2472750"/>
            <a:ext cx="1417320" cy="18683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8" name="Rectangle : coins arrondis 87">
            <a:extLst>
              <a:ext uri="{FF2B5EF4-FFF2-40B4-BE49-F238E27FC236}">
                <a16:creationId xmlns:a16="http://schemas.microsoft.com/office/drawing/2014/main" id="{B9AAAE20-0AF4-F1A7-65CF-2DE9F9C7DCF1}"/>
              </a:ext>
            </a:extLst>
          </p:cNvPr>
          <p:cNvSpPr/>
          <p:nvPr/>
        </p:nvSpPr>
        <p:spPr>
          <a:xfrm>
            <a:off x="97663" y="1293243"/>
            <a:ext cx="3262529" cy="2901702"/>
          </a:xfrm>
          <a:prstGeom prst="roundRect">
            <a:avLst>
              <a:gd name="adj" fmla="val 5572"/>
            </a:avLst>
          </a:prstGeom>
          <a:solidFill>
            <a:srgbClr val="DFF3F5"/>
          </a:solidFill>
          <a:ln>
            <a:solidFill>
              <a:srgbClr val="40C0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1" name="Rectangle : coins arrondis 90">
            <a:extLst>
              <a:ext uri="{FF2B5EF4-FFF2-40B4-BE49-F238E27FC236}">
                <a16:creationId xmlns:a16="http://schemas.microsoft.com/office/drawing/2014/main" id="{A22AC367-7F96-DB00-0FC7-10D4502BD440}"/>
              </a:ext>
            </a:extLst>
          </p:cNvPr>
          <p:cNvSpPr/>
          <p:nvPr/>
        </p:nvSpPr>
        <p:spPr>
          <a:xfrm>
            <a:off x="246416" y="2472750"/>
            <a:ext cx="1417320" cy="18683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5" name="Rectangle : coins arrondis 94">
            <a:extLst>
              <a:ext uri="{FF2B5EF4-FFF2-40B4-BE49-F238E27FC236}">
                <a16:creationId xmlns:a16="http://schemas.microsoft.com/office/drawing/2014/main" id="{0CB99284-458C-E082-0FCC-E426A3CCD7F9}"/>
              </a:ext>
            </a:extLst>
          </p:cNvPr>
          <p:cNvSpPr/>
          <p:nvPr/>
        </p:nvSpPr>
        <p:spPr>
          <a:xfrm>
            <a:off x="82110" y="4573165"/>
            <a:ext cx="3984118" cy="2172845"/>
          </a:xfrm>
          <a:prstGeom prst="roundRect">
            <a:avLst>
              <a:gd name="adj" fmla="val 5562"/>
            </a:avLst>
          </a:prstGeom>
          <a:solidFill>
            <a:srgbClr val="A4B3C1">
              <a:alpha val="18686"/>
            </a:srgbClr>
          </a:solidFill>
          <a:ln>
            <a:solidFill>
              <a:srgbClr val="A4B3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6" name="Rectangle : coins arrondis 95">
            <a:extLst>
              <a:ext uri="{FF2B5EF4-FFF2-40B4-BE49-F238E27FC236}">
                <a16:creationId xmlns:a16="http://schemas.microsoft.com/office/drawing/2014/main" id="{A5674035-ED34-4F3F-9C4F-AF1983432537}"/>
              </a:ext>
            </a:extLst>
          </p:cNvPr>
          <p:cNvSpPr/>
          <p:nvPr/>
        </p:nvSpPr>
        <p:spPr>
          <a:xfrm>
            <a:off x="1400649" y="5014485"/>
            <a:ext cx="1562400" cy="287384"/>
          </a:xfrm>
          <a:prstGeom prst="roundRect">
            <a:avLst/>
          </a:prstGeom>
          <a:solidFill>
            <a:schemeClr val="accent3">
              <a:lumMod val="20000"/>
              <a:lumOff val="80000"/>
              <a:alpha val="64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b="1">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Lithography</a:t>
            </a:r>
          </a:p>
        </p:txBody>
      </p:sp>
      <p:sp>
        <p:nvSpPr>
          <p:cNvPr id="97" name="Rectangle : coins arrondis 96">
            <a:extLst>
              <a:ext uri="{FF2B5EF4-FFF2-40B4-BE49-F238E27FC236}">
                <a16:creationId xmlns:a16="http://schemas.microsoft.com/office/drawing/2014/main" id="{4A300448-7774-4A33-AF19-C8D36C62948A}"/>
              </a:ext>
            </a:extLst>
          </p:cNvPr>
          <p:cNvSpPr/>
          <p:nvPr/>
        </p:nvSpPr>
        <p:spPr>
          <a:xfrm>
            <a:off x="1400649" y="5353442"/>
            <a:ext cx="1562400" cy="287384"/>
          </a:xfrm>
          <a:prstGeom prst="roundRect">
            <a:avLst/>
          </a:prstGeom>
          <a:solidFill>
            <a:schemeClr val="accent3">
              <a:lumMod val="20000"/>
              <a:lumOff val="80000"/>
              <a:alpha val="64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800" b="1">
                <a:solidFill>
                  <a:schemeClr val="accent3"/>
                </a:solidFill>
              </a:rPr>
              <a:t>Etching and cleaning</a:t>
            </a:r>
          </a:p>
        </p:txBody>
      </p:sp>
      <p:sp>
        <p:nvSpPr>
          <p:cNvPr id="98" name="Rectangle : coins arrondis 97">
            <a:extLst>
              <a:ext uri="{FF2B5EF4-FFF2-40B4-BE49-F238E27FC236}">
                <a16:creationId xmlns:a16="http://schemas.microsoft.com/office/drawing/2014/main" id="{44527EAD-F699-9B57-596A-63CB88206A05}"/>
              </a:ext>
            </a:extLst>
          </p:cNvPr>
          <p:cNvSpPr/>
          <p:nvPr/>
        </p:nvSpPr>
        <p:spPr>
          <a:xfrm>
            <a:off x="1400649" y="5692399"/>
            <a:ext cx="1562400" cy="287384"/>
          </a:xfrm>
          <a:prstGeom prst="roundRect">
            <a:avLst/>
          </a:prstGeom>
          <a:solidFill>
            <a:schemeClr val="accent3">
              <a:lumMod val="20000"/>
              <a:lumOff val="80000"/>
              <a:alpha val="64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800" b="1">
                <a:solidFill>
                  <a:schemeClr val="accent3"/>
                </a:solidFill>
              </a:rPr>
              <a:t>Diffusion, implantation &amp; Deposition</a:t>
            </a:r>
          </a:p>
        </p:txBody>
      </p:sp>
      <p:sp>
        <p:nvSpPr>
          <p:cNvPr id="99" name="Rectangle : coins arrondis 98">
            <a:extLst>
              <a:ext uri="{FF2B5EF4-FFF2-40B4-BE49-F238E27FC236}">
                <a16:creationId xmlns:a16="http://schemas.microsoft.com/office/drawing/2014/main" id="{088F8DD3-923B-2EC9-B7B1-F05CB9C7F8F5}"/>
              </a:ext>
            </a:extLst>
          </p:cNvPr>
          <p:cNvSpPr/>
          <p:nvPr/>
        </p:nvSpPr>
        <p:spPr>
          <a:xfrm>
            <a:off x="1400649" y="6031356"/>
            <a:ext cx="1562400" cy="287384"/>
          </a:xfrm>
          <a:prstGeom prst="roundRect">
            <a:avLst/>
          </a:prstGeom>
          <a:solidFill>
            <a:schemeClr val="accent3">
              <a:lumMod val="20000"/>
              <a:lumOff val="80000"/>
              <a:alpha val="64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800" b="1">
                <a:solidFill>
                  <a:schemeClr val="accent3"/>
                </a:solidFill>
              </a:rPr>
              <a:t>Methrology &amp; quality control</a:t>
            </a:r>
          </a:p>
        </p:txBody>
      </p:sp>
      <p:sp>
        <p:nvSpPr>
          <p:cNvPr id="100" name="Rectangle : coins arrondis 99">
            <a:extLst>
              <a:ext uri="{FF2B5EF4-FFF2-40B4-BE49-F238E27FC236}">
                <a16:creationId xmlns:a16="http://schemas.microsoft.com/office/drawing/2014/main" id="{1B1F3AE0-4337-44B6-D6A0-86CAFD06E1D2}"/>
              </a:ext>
            </a:extLst>
          </p:cNvPr>
          <p:cNvSpPr/>
          <p:nvPr/>
        </p:nvSpPr>
        <p:spPr>
          <a:xfrm>
            <a:off x="1400649" y="6370313"/>
            <a:ext cx="1562400" cy="287384"/>
          </a:xfrm>
          <a:prstGeom prst="roundRect">
            <a:avLst/>
          </a:prstGeom>
          <a:solidFill>
            <a:schemeClr val="accent3">
              <a:lumMod val="20000"/>
              <a:lumOff val="80000"/>
              <a:alpha val="64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800" b="1">
                <a:solidFill>
                  <a:schemeClr val="accent3"/>
                </a:solidFill>
              </a:rPr>
              <a:t>Other Front-end</a:t>
            </a:r>
          </a:p>
        </p:txBody>
      </p:sp>
      <p:sp>
        <p:nvSpPr>
          <p:cNvPr id="101" name="Rectangle : coins arrondis 100">
            <a:extLst>
              <a:ext uri="{FF2B5EF4-FFF2-40B4-BE49-F238E27FC236}">
                <a16:creationId xmlns:a16="http://schemas.microsoft.com/office/drawing/2014/main" id="{2412E68E-D98A-3BE0-0BAC-D6BAE288A523}"/>
              </a:ext>
            </a:extLst>
          </p:cNvPr>
          <p:cNvSpPr/>
          <p:nvPr/>
        </p:nvSpPr>
        <p:spPr>
          <a:xfrm>
            <a:off x="191071" y="2605326"/>
            <a:ext cx="1193071" cy="287385"/>
          </a:xfrm>
          <a:prstGeom prst="roundRect">
            <a:avLst/>
          </a:prstGeom>
          <a:solidFill>
            <a:srgbClr val="F0F8F9"/>
          </a:solidFill>
          <a:ln>
            <a:solidFill>
              <a:srgbClr val="40C0C9"/>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Photomask      </a:t>
            </a:r>
          </a:p>
        </p:txBody>
      </p:sp>
      <p:sp>
        <p:nvSpPr>
          <p:cNvPr id="102" name="Rectangle : coins arrondis 101">
            <a:extLst>
              <a:ext uri="{FF2B5EF4-FFF2-40B4-BE49-F238E27FC236}">
                <a16:creationId xmlns:a16="http://schemas.microsoft.com/office/drawing/2014/main" id="{9204E1F7-3459-1EC8-45E1-BDF4EBD99D32}"/>
              </a:ext>
            </a:extLst>
          </p:cNvPr>
          <p:cNvSpPr/>
          <p:nvPr/>
        </p:nvSpPr>
        <p:spPr>
          <a:xfrm>
            <a:off x="191071" y="2068604"/>
            <a:ext cx="1193070" cy="287385"/>
          </a:xfrm>
          <a:prstGeom prst="roundRect">
            <a:avLst/>
          </a:prstGeom>
          <a:solidFill>
            <a:srgbClr val="F0F8F9"/>
          </a:solidFill>
          <a:ln>
            <a:solidFill>
              <a:srgbClr val="40C0C9"/>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90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Raw silicon wafers </a:t>
            </a:r>
          </a:p>
        </p:txBody>
      </p:sp>
      <p:sp>
        <p:nvSpPr>
          <p:cNvPr id="115" name="ZoneTexte 114">
            <a:extLst>
              <a:ext uri="{FF2B5EF4-FFF2-40B4-BE49-F238E27FC236}">
                <a16:creationId xmlns:a16="http://schemas.microsoft.com/office/drawing/2014/main" id="{CB0FA96F-7BD6-427D-010C-1B9AA153BCB8}"/>
              </a:ext>
            </a:extLst>
          </p:cNvPr>
          <p:cNvSpPr txBox="1"/>
          <p:nvPr/>
        </p:nvSpPr>
        <p:spPr>
          <a:xfrm>
            <a:off x="82109" y="4198155"/>
            <a:ext cx="3994635" cy="369332"/>
          </a:xfrm>
          <a:prstGeom prst="rect">
            <a:avLst/>
          </a:prstGeom>
          <a:noFill/>
        </p:spPr>
        <p:txBody>
          <a:bodyPr wrap="square" rtlCol="0">
            <a:spAutoFit/>
          </a:bodyPr>
          <a:lstStyle/>
          <a:p>
            <a:pPr algn="ctr"/>
            <a:r>
              <a:rPr lang="fr-FR" b="1" dirty="0">
                <a:solidFill>
                  <a:schemeClr val="accent3"/>
                </a:solidFill>
              </a:rPr>
              <a:t>Equipment</a:t>
            </a:r>
            <a:r>
              <a:rPr lang="fr-FR" dirty="0">
                <a:solidFill>
                  <a:schemeClr val="accent3"/>
                </a:solidFill>
              </a:rPr>
              <a:t> </a:t>
            </a:r>
          </a:p>
        </p:txBody>
      </p:sp>
      <p:sp>
        <p:nvSpPr>
          <p:cNvPr id="116" name="Rectangle : coins arrondis 115">
            <a:extLst>
              <a:ext uri="{FF2B5EF4-FFF2-40B4-BE49-F238E27FC236}">
                <a16:creationId xmlns:a16="http://schemas.microsoft.com/office/drawing/2014/main" id="{084FCA9F-412D-7C90-90A0-33976CA66CFA}"/>
              </a:ext>
            </a:extLst>
          </p:cNvPr>
          <p:cNvSpPr/>
          <p:nvPr/>
        </p:nvSpPr>
        <p:spPr>
          <a:xfrm>
            <a:off x="191071" y="1551071"/>
            <a:ext cx="1193071" cy="287385"/>
          </a:xfrm>
          <a:prstGeom prst="roundRect">
            <a:avLst/>
          </a:prstGeom>
          <a:solidFill>
            <a:srgbClr val="F0F8F9"/>
          </a:solidFill>
          <a:ln>
            <a:solidFill>
              <a:srgbClr val="40C0C9"/>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90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Epitaxial Wafers</a:t>
            </a:r>
          </a:p>
        </p:txBody>
      </p:sp>
      <p:sp>
        <p:nvSpPr>
          <p:cNvPr id="118" name="Rectangle : coins arrondis 117">
            <a:extLst>
              <a:ext uri="{FF2B5EF4-FFF2-40B4-BE49-F238E27FC236}">
                <a16:creationId xmlns:a16="http://schemas.microsoft.com/office/drawing/2014/main" id="{493C8123-B00A-5643-55DD-D089C1AEF63C}"/>
              </a:ext>
            </a:extLst>
          </p:cNvPr>
          <p:cNvSpPr/>
          <p:nvPr/>
        </p:nvSpPr>
        <p:spPr>
          <a:xfrm>
            <a:off x="1384141" y="4666797"/>
            <a:ext cx="1578907" cy="242391"/>
          </a:xfrm>
          <a:prstGeom prst="roundRect">
            <a:avLst/>
          </a:prstGeom>
          <a:solidFill>
            <a:srgbClr val="E7E8EA"/>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Front-end      </a:t>
            </a:r>
          </a:p>
        </p:txBody>
      </p:sp>
      <p:sp>
        <p:nvSpPr>
          <p:cNvPr id="119" name="Rectangle : coins arrondis 118">
            <a:extLst>
              <a:ext uri="{FF2B5EF4-FFF2-40B4-BE49-F238E27FC236}">
                <a16:creationId xmlns:a16="http://schemas.microsoft.com/office/drawing/2014/main" id="{761C75AE-7733-9210-4947-7AF8438A0EF9}"/>
              </a:ext>
            </a:extLst>
          </p:cNvPr>
          <p:cNvSpPr/>
          <p:nvPr/>
        </p:nvSpPr>
        <p:spPr>
          <a:xfrm>
            <a:off x="210062" y="4666797"/>
            <a:ext cx="1046167" cy="255135"/>
          </a:xfrm>
          <a:prstGeom prst="roundRect">
            <a:avLst/>
          </a:prstGeom>
          <a:solidFill>
            <a:srgbClr val="E7E8EA"/>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90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Back-end      </a:t>
            </a:r>
          </a:p>
        </p:txBody>
      </p:sp>
      <p:pic>
        <p:nvPicPr>
          <p:cNvPr id="124" name="Picture 8" descr="flèche PNG VG teck | Fleche png, Sellerie equitation">
            <a:extLst>
              <a:ext uri="{FF2B5EF4-FFF2-40B4-BE49-F238E27FC236}">
                <a16:creationId xmlns:a16="http://schemas.microsoft.com/office/drawing/2014/main" id="{0BBBAD44-2F9C-9DD8-8850-640667518E65}"/>
              </a:ext>
            </a:extLst>
          </p:cNvPr>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2432805">
            <a:off x="4290765" y="4224319"/>
            <a:ext cx="1407078" cy="190498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5" name="Picture 8" descr="flèche PNG VG teck | Fleche png, Sellerie equitation">
            <a:extLst>
              <a:ext uri="{FF2B5EF4-FFF2-40B4-BE49-F238E27FC236}">
                <a16:creationId xmlns:a16="http://schemas.microsoft.com/office/drawing/2014/main" id="{C5696E92-86B0-38D9-574E-4D6022D3B512}"/>
              </a:ext>
            </a:extLst>
          </p:cNvPr>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4590188">
            <a:off x="2913227" y="1469909"/>
            <a:ext cx="927424" cy="148955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2" name="ZoneTexte 131">
            <a:extLst>
              <a:ext uri="{FF2B5EF4-FFF2-40B4-BE49-F238E27FC236}">
                <a16:creationId xmlns:a16="http://schemas.microsoft.com/office/drawing/2014/main" id="{BB315563-CEFA-0E52-6B75-B9F11B4C4A8E}"/>
              </a:ext>
            </a:extLst>
          </p:cNvPr>
          <p:cNvSpPr txBox="1"/>
          <p:nvPr/>
        </p:nvSpPr>
        <p:spPr>
          <a:xfrm>
            <a:off x="1264072" y="914491"/>
            <a:ext cx="1051763" cy="369332"/>
          </a:xfrm>
          <a:prstGeom prst="rect">
            <a:avLst/>
          </a:prstGeom>
          <a:noFill/>
        </p:spPr>
        <p:txBody>
          <a:bodyPr wrap="none" rtlCol="0">
            <a:spAutoFit/>
          </a:bodyPr>
          <a:lstStyle/>
          <a:p>
            <a:r>
              <a:rPr lang="en-GB" b="1" dirty="0">
                <a:solidFill>
                  <a:srgbClr val="40C0C9"/>
                </a:solidFill>
              </a:rPr>
              <a:t>Material</a:t>
            </a:r>
            <a:r>
              <a:rPr lang="fr-FR" dirty="0">
                <a:solidFill>
                  <a:srgbClr val="40C0C9"/>
                </a:solidFill>
              </a:rPr>
              <a:t> </a:t>
            </a:r>
          </a:p>
        </p:txBody>
      </p:sp>
      <p:pic>
        <p:nvPicPr>
          <p:cNvPr id="177" name="Image 176" descr="Une image contenant Graphique, Caractère coloré&#10;&#10;Description générée automatiquement">
            <a:extLst>
              <a:ext uri="{FF2B5EF4-FFF2-40B4-BE49-F238E27FC236}">
                <a16:creationId xmlns:a16="http://schemas.microsoft.com/office/drawing/2014/main" id="{C3CA2527-2B89-440B-577F-FC4F8FA73807}"/>
              </a:ext>
            </a:extLst>
          </p:cNvPr>
          <p:cNvPicPr>
            <a:picLocks noChangeAspect="1"/>
          </p:cNvPicPr>
          <p:nvPr/>
        </p:nvPicPr>
        <p:blipFill>
          <a:blip r:embed="rId6"/>
          <a:stretch>
            <a:fillRect/>
          </a:stretch>
        </p:blipFill>
        <p:spPr>
          <a:xfrm>
            <a:off x="1472239" y="1527775"/>
            <a:ext cx="989540" cy="248931"/>
          </a:xfrm>
          <a:prstGeom prst="rect">
            <a:avLst/>
          </a:prstGeom>
        </p:spPr>
      </p:pic>
      <p:pic>
        <p:nvPicPr>
          <p:cNvPr id="185" name="Image 184" descr="Une image contenant Graphique, graphisme, Police, capture d’écran&#10;&#10;Description générée automatiquement">
            <a:extLst>
              <a:ext uri="{FF2B5EF4-FFF2-40B4-BE49-F238E27FC236}">
                <a16:creationId xmlns:a16="http://schemas.microsoft.com/office/drawing/2014/main" id="{D9C3FB59-8723-652B-424D-4FDDF1F9116A}"/>
              </a:ext>
            </a:extLst>
          </p:cNvPr>
          <p:cNvPicPr>
            <a:picLocks noChangeAspect="1"/>
          </p:cNvPicPr>
          <p:nvPr/>
        </p:nvPicPr>
        <p:blipFill>
          <a:blip r:embed="rId7"/>
          <a:stretch>
            <a:fillRect/>
          </a:stretch>
        </p:blipFill>
        <p:spPr>
          <a:xfrm>
            <a:off x="3046496" y="5014485"/>
            <a:ext cx="853178" cy="239957"/>
          </a:xfrm>
          <a:prstGeom prst="rect">
            <a:avLst/>
          </a:prstGeom>
        </p:spPr>
      </p:pic>
      <p:pic>
        <p:nvPicPr>
          <p:cNvPr id="18" name="Image 17" descr="Une image contenant Police, Graphique, logo, graphisme&#10;&#10;Description générée automatiquement">
            <a:extLst>
              <a:ext uri="{FF2B5EF4-FFF2-40B4-BE49-F238E27FC236}">
                <a16:creationId xmlns:a16="http://schemas.microsoft.com/office/drawing/2014/main" id="{EECD2A30-1C57-96C0-4492-C6A0A9F69BDB}"/>
              </a:ext>
            </a:extLst>
          </p:cNvPr>
          <p:cNvPicPr>
            <a:picLocks noChangeAspect="1"/>
          </p:cNvPicPr>
          <p:nvPr/>
        </p:nvPicPr>
        <p:blipFill>
          <a:blip r:embed="rId8"/>
          <a:stretch>
            <a:fillRect/>
          </a:stretch>
        </p:blipFill>
        <p:spPr>
          <a:xfrm>
            <a:off x="1438739" y="1903408"/>
            <a:ext cx="1472239" cy="569342"/>
          </a:xfrm>
          <a:prstGeom prst="rect">
            <a:avLst/>
          </a:prstGeom>
        </p:spPr>
      </p:pic>
      <p:pic>
        <p:nvPicPr>
          <p:cNvPr id="11" name="Image 10">
            <a:extLst>
              <a:ext uri="{FF2B5EF4-FFF2-40B4-BE49-F238E27FC236}">
                <a16:creationId xmlns:a16="http://schemas.microsoft.com/office/drawing/2014/main" id="{34897953-7C16-179B-03D9-8DAC5330879F}"/>
              </a:ext>
            </a:extLst>
          </p:cNvPr>
          <p:cNvPicPr>
            <a:picLocks noChangeAspect="1"/>
          </p:cNvPicPr>
          <p:nvPr/>
        </p:nvPicPr>
        <p:blipFill>
          <a:blip r:embed="rId9"/>
          <a:stretch>
            <a:fillRect/>
          </a:stretch>
        </p:blipFill>
        <p:spPr>
          <a:xfrm>
            <a:off x="1449667" y="2663659"/>
            <a:ext cx="175383" cy="175383"/>
          </a:xfrm>
          <a:prstGeom prst="rect">
            <a:avLst/>
          </a:prstGeom>
        </p:spPr>
      </p:pic>
      <p:pic>
        <p:nvPicPr>
          <p:cNvPr id="13" name="Image 12">
            <a:extLst>
              <a:ext uri="{FF2B5EF4-FFF2-40B4-BE49-F238E27FC236}">
                <a16:creationId xmlns:a16="http://schemas.microsoft.com/office/drawing/2014/main" id="{221D9099-7572-AFEE-3629-7BA17F212F44}"/>
              </a:ext>
            </a:extLst>
          </p:cNvPr>
          <p:cNvPicPr>
            <a:picLocks noChangeAspect="1"/>
          </p:cNvPicPr>
          <p:nvPr/>
        </p:nvPicPr>
        <p:blipFill>
          <a:blip r:embed="rId9"/>
          <a:stretch>
            <a:fillRect/>
          </a:stretch>
        </p:blipFill>
        <p:spPr>
          <a:xfrm>
            <a:off x="3040408" y="5414507"/>
            <a:ext cx="175383" cy="175383"/>
          </a:xfrm>
          <a:prstGeom prst="rect">
            <a:avLst/>
          </a:prstGeom>
        </p:spPr>
      </p:pic>
      <p:pic>
        <p:nvPicPr>
          <p:cNvPr id="15" name="Image 14">
            <a:extLst>
              <a:ext uri="{FF2B5EF4-FFF2-40B4-BE49-F238E27FC236}">
                <a16:creationId xmlns:a16="http://schemas.microsoft.com/office/drawing/2014/main" id="{728DDC3A-BDE7-A2C7-EE5C-5F7335275CDE}"/>
              </a:ext>
            </a:extLst>
          </p:cNvPr>
          <p:cNvPicPr>
            <a:picLocks noChangeAspect="1"/>
          </p:cNvPicPr>
          <p:nvPr/>
        </p:nvPicPr>
        <p:blipFill>
          <a:blip r:embed="rId9"/>
          <a:stretch>
            <a:fillRect/>
          </a:stretch>
        </p:blipFill>
        <p:spPr>
          <a:xfrm>
            <a:off x="3040408" y="5748399"/>
            <a:ext cx="175383" cy="175383"/>
          </a:xfrm>
          <a:prstGeom prst="rect">
            <a:avLst/>
          </a:prstGeom>
        </p:spPr>
      </p:pic>
      <p:pic>
        <p:nvPicPr>
          <p:cNvPr id="17" name="Image 16">
            <a:extLst>
              <a:ext uri="{FF2B5EF4-FFF2-40B4-BE49-F238E27FC236}">
                <a16:creationId xmlns:a16="http://schemas.microsoft.com/office/drawing/2014/main" id="{D1DBD9E3-1D7C-D630-2D45-55780886CC1D}"/>
              </a:ext>
            </a:extLst>
          </p:cNvPr>
          <p:cNvPicPr>
            <a:picLocks noChangeAspect="1"/>
          </p:cNvPicPr>
          <p:nvPr/>
        </p:nvPicPr>
        <p:blipFill>
          <a:blip r:embed="rId9"/>
          <a:stretch>
            <a:fillRect/>
          </a:stretch>
        </p:blipFill>
        <p:spPr>
          <a:xfrm>
            <a:off x="3040407" y="6087356"/>
            <a:ext cx="175383" cy="175383"/>
          </a:xfrm>
          <a:prstGeom prst="rect">
            <a:avLst/>
          </a:prstGeom>
        </p:spPr>
      </p:pic>
      <p:pic>
        <p:nvPicPr>
          <p:cNvPr id="19" name="Image 18">
            <a:extLst>
              <a:ext uri="{FF2B5EF4-FFF2-40B4-BE49-F238E27FC236}">
                <a16:creationId xmlns:a16="http://schemas.microsoft.com/office/drawing/2014/main" id="{4EB9765E-2803-6BB0-C9DC-EC465EEB7F1B}"/>
              </a:ext>
            </a:extLst>
          </p:cNvPr>
          <p:cNvPicPr>
            <a:picLocks noChangeAspect="1"/>
          </p:cNvPicPr>
          <p:nvPr/>
        </p:nvPicPr>
        <p:blipFill>
          <a:blip r:embed="rId9"/>
          <a:stretch>
            <a:fillRect/>
          </a:stretch>
        </p:blipFill>
        <p:spPr>
          <a:xfrm>
            <a:off x="3040407" y="6421248"/>
            <a:ext cx="175383" cy="175383"/>
          </a:xfrm>
          <a:prstGeom prst="rect">
            <a:avLst/>
          </a:prstGeom>
        </p:spPr>
      </p:pic>
      <p:pic>
        <p:nvPicPr>
          <p:cNvPr id="20" name="Image 19">
            <a:extLst>
              <a:ext uri="{FF2B5EF4-FFF2-40B4-BE49-F238E27FC236}">
                <a16:creationId xmlns:a16="http://schemas.microsoft.com/office/drawing/2014/main" id="{C2AA2083-7C5D-0E1C-1777-9DC1F43A328D}"/>
              </a:ext>
            </a:extLst>
          </p:cNvPr>
          <p:cNvPicPr>
            <a:picLocks noChangeAspect="1"/>
          </p:cNvPicPr>
          <p:nvPr/>
        </p:nvPicPr>
        <p:blipFill>
          <a:blip r:embed="rId9"/>
          <a:stretch>
            <a:fillRect/>
          </a:stretch>
        </p:blipFill>
        <p:spPr>
          <a:xfrm>
            <a:off x="276083" y="5006101"/>
            <a:ext cx="175383" cy="175383"/>
          </a:xfrm>
          <a:prstGeom prst="rect">
            <a:avLst/>
          </a:prstGeom>
        </p:spPr>
      </p:pic>
      <p:sp>
        <p:nvSpPr>
          <p:cNvPr id="23" name="ZoneTexte 22">
            <a:extLst>
              <a:ext uri="{FF2B5EF4-FFF2-40B4-BE49-F238E27FC236}">
                <a16:creationId xmlns:a16="http://schemas.microsoft.com/office/drawing/2014/main" id="{3B4B7F84-7297-AE04-2F66-598802BDF395}"/>
              </a:ext>
            </a:extLst>
          </p:cNvPr>
          <p:cNvSpPr txBox="1"/>
          <p:nvPr/>
        </p:nvSpPr>
        <p:spPr>
          <a:xfrm>
            <a:off x="6173630" y="4588072"/>
            <a:ext cx="5080000" cy="454548"/>
          </a:xfrm>
          <a:prstGeom prst="rect">
            <a:avLst/>
          </a:prstGeom>
          <a:noFill/>
        </p:spPr>
        <p:txBody>
          <a:bodyPr wrap="square" rtlCol="0">
            <a:spAutoFit/>
          </a:bodyPr>
          <a:lstStyle/>
          <a:p>
            <a:pPr>
              <a:lnSpc>
                <a:spcPct val="150000"/>
              </a:lnSpc>
            </a:pPr>
            <a:r>
              <a:rPr lang="en-GB" dirty="0">
                <a:latin typeface="Helvetica Neue" panose="02000503000000020004" pitchFamily="2" charset="0"/>
                <a:ea typeface="Helvetica Neue" panose="02000503000000020004" pitchFamily="2" charset="0"/>
                <a:cs typeface="Helvetica Neue" panose="02000503000000020004" pitchFamily="2" charset="0"/>
              </a:rPr>
              <a:t>Source: DECISION Etudes &amp; Conseil, 2023</a:t>
            </a:r>
          </a:p>
        </p:txBody>
      </p:sp>
      <p:sp>
        <p:nvSpPr>
          <p:cNvPr id="24" name="Rectangle : coins arrondis 23">
            <a:extLst>
              <a:ext uri="{FF2B5EF4-FFF2-40B4-BE49-F238E27FC236}">
                <a16:creationId xmlns:a16="http://schemas.microsoft.com/office/drawing/2014/main" id="{47F1FBBF-BD5F-A2F9-6AAB-320C25C690F5}"/>
              </a:ext>
            </a:extLst>
          </p:cNvPr>
          <p:cNvSpPr/>
          <p:nvPr/>
        </p:nvSpPr>
        <p:spPr>
          <a:xfrm>
            <a:off x="5905779" y="5557894"/>
            <a:ext cx="5966870" cy="731528"/>
          </a:xfrm>
          <a:prstGeom prst="roundRect">
            <a:avLst/>
          </a:prstGeom>
          <a:solidFill>
            <a:srgbClr val="A4B3C1">
              <a:alpha val="18686"/>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A4B3C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ZoneTexte 24">
            <a:extLst>
              <a:ext uri="{FF2B5EF4-FFF2-40B4-BE49-F238E27FC236}">
                <a16:creationId xmlns:a16="http://schemas.microsoft.com/office/drawing/2014/main" id="{EA65DB80-5F84-4880-B8FE-82C635CEFE00}"/>
              </a:ext>
            </a:extLst>
          </p:cNvPr>
          <p:cNvSpPr txBox="1"/>
          <p:nvPr/>
        </p:nvSpPr>
        <p:spPr>
          <a:xfrm>
            <a:off x="5882601" y="5188562"/>
            <a:ext cx="5990048" cy="369332"/>
          </a:xfrm>
          <a:prstGeom prst="rect">
            <a:avLst/>
          </a:prstGeom>
          <a:noFill/>
        </p:spPr>
        <p:txBody>
          <a:bodyPr wrap="square" rtlCol="0">
            <a:spAutoFit/>
          </a:bodyPr>
          <a:lstStyle/>
          <a:p>
            <a:pPr algn="ctr"/>
            <a:r>
              <a:rPr lang="en-US" b="1" dirty="0">
                <a:solidFill>
                  <a:srgbClr val="7030A0"/>
                </a:solidFill>
              </a:rPr>
              <a:t>Research &amp; Technology Organizations</a:t>
            </a:r>
            <a:endParaRPr lang="en-US" dirty="0">
              <a:solidFill>
                <a:srgbClr val="7030A0"/>
              </a:solidFill>
            </a:endParaRPr>
          </a:p>
        </p:txBody>
      </p:sp>
      <p:pic>
        <p:nvPicPr>
          <p:cNvPr id="26" name="Image 25" descr="Une image contenant Graphique, Police, logo, graphisme&#10;&#10;Description générée automatiquement">
            <a:extLst>
              <a:ext uri="{FF2B5EF4-FFF2-40B4-BE49-F238E27FC236}">
                <a16:creationId xmlns:a16="http://schemas.microsoft.com/office/drawing/2014/main" id="{370F70C9-F961-3241-94E1-84F9392362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36703" y="5690699"/>
            <a:ext cx="975094" cy="492082"/>
          </a:xfrm>
          <a:prstGeom prst="rect">
            <a:avLst/>
          </a:prstGeom>
        </p:spPr>
      </p:pic>
      <p:pic>
        <p:nvPicPr>
          <p:cNvPr id="27" name="Image 26" descr="Une image contenant Graphique, graphisme, capture d’écran, Police&#10;&#10;Description générée automatiquement">
            <a:extLst>
              <a:ext uri="{FF2B5EF4-FFF2-40B4-BE49-F238E27FC236}">
                <a16:creationId xmlns:a16="http://schemas.microsoft.com/office/drawing/2014/main" id="{2A70ACFF-5EFB-5A6C-B0A4-000AB6D0AC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11317" y="5728798"/>
            <a:ext cx="2361941" cy="389720"/>
          </a:xfrm>
          <a:prstGeom prst="rect">
            <a:avLst/>
          </a:prstGeom>
        </p:spPr>
      </p:pic>
      <p:pic>
        <p:nvPicPr>
          <p:cNvPr id="28" name="Image 27" descr="Une image contenant capture d’écran, Police, Graphique, logo&#10;&#10;Description générée automatiquement">
            <a:extLst>
              <a:ext uri="{FF2B5EF4-FFF2-40B4-BE49-F238E27FC236}">
                <a16:creationId xmlns:a16="http://schemas.microsoft.com/office/drawing/2014/main" id="{FA21F23B-D12B-F40E-DB14-F5397FA5EAF0}"/>
              </a:ext>
            </a:extLst>
          </p:cNvPr>
          <p:cNvPicPr>
            <a:picLocks noChangeAspect="1"/>
          </p:cNvPicPr>
          <p:nvPr/>
        </p:nvPicPr>
        <p:blipFill rotWithShape="1">
          <a:blip r:embed="rId12">
            <a:extLst>
              <a:ext uri="{28A0092B-C50C-407E-A947-70E740481C1C}">
                <a14:useLocalDpi xmlns:a14="http://schemas.microsoft.com/office/drawing/2010/main" val="0"/>
              </a:ext>
            </a:extLst>
          </a:blip>
          <a:srcRect l="15853" t="24174" r="15356" b="24070"/>
          <a:stretch/>
        </p:blipFill>
        <p:spPr>
          <a:xfrm>
            <a:off x="6349640" y="5669789"/>
            <a:ext cx="1261872" cy="474696"/>
          </a:xfrm>
          <a:prstGeom prst="rect">
            <a:avLst/>
          </a:prstGeom>
        </p:spPr>
      </p:pic>
      <p:sp>
        <p:nvSpPr>
          <p:cNvPr id="29" name="Rectangle : coins arrondis 28">
            <a:extLst>
              <a:ext uri="{FF2B5EF4-FFF2-40B4-BE49-F238E27FC236}">
                <a16:creationId xmlns:a16="http://schemas.microsoft.com/office/drawing/2014/main" id="{7821F6D6-3816-F6FD-362D-7B8B18147CF0}"/>
              </a:ext>
            </a:extLst>
          </p:cNvPr>
          <p:cNvSpPr/>
          <p:nvPr/>
        </p:nvSpPr>
        <p:spPr>
          <a:xfrm>
            <a:off x="4066227" y="1297455"/>
            <a:ext cx="8068621" cy="3270032"/>
          </a:xfrm>
          <a:prstGeom prst="roundRect">
            <a:avLst>
              <a:gd name="adj" fmla="val 6299"/>
            </a:avLst>
          </a:prstGeom>
          <a:solidFill>
            <a:srgbClr val="BCC6D0"/>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Rectangle : coins arrondis 31">
            <a:extLst>
              <a:ext uri="{FF2B5EF4-FFF2-40B4-BE49-F238E27FC236}">
                <a16:creationId xmlns:a16="http://schemas.microsoft.com/office/drawing/2014/main" id="{30BD5A82-D7C2-5A85-A8B0-F4FECAAC11B1}"/>
              </a:ext>
            </a:extLst>
          </p:cNvPr>
          <p:cNvSpPr/>
          <p:nvPr/>
        </p:nvSpPr>
        <p:spPr>
          <a:xfrm>
            <a:off x="4177843" y="1476957"/>
            <a:ext cx="7805597" cy="966532"/>
          </a:xfrm>
          <a:prstGeom prst="roundRect">
            <a:avLst>
              <a:gd name="adj" fmla="val 12590"/>
            </a:avLst>
          </a:prstGeom>
          <a:solidFill>
            <a:srgbClr val="EEF1F3"/>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050" b="1"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IDM</a:t>
            </a:r>
          </a:p>
        </p:txBody>
      </p:sp>
      <p:sp>
        <p:nvSpPr>
          <p:cNvPr id="38" name="ZoneTexte 37">
            <a:extLst>
              <a:ext uri="{FF2B5EF4-FFF2-40B4-BE49-F238E27FC236}">
                <a16:creationId xmlns:a16="http://schemas.microsoft.com/office/drawing/2014/main" id="{18B7261A-4F0B-C815-566A-72EB813C0FD7}"/>
              </a:ext>
            </a:extLst>
          </p:cNvPr>
          <p:cNvSpPr txBox="1"/>
          <p:nvPr/>
        </p:nvSpPr>
        <p:spPr>
          <a:xfrm>
            <a:off x="4066228" y="926926"/>
            <a:ext cx="8068620" cy="369332"/>
          </a:xfrm>
          <a:prstGeom prst="rect">
            <a:avLst/>
          </a:prstGeom>
          <a:noFill/>
        </p:spPr>
        <p:txBody>
          <a:bodyPr wrap="square" rtlCol="0">
            <a:spAutoFit/>
          </a:bodyPr>
          <a:lstStyle/>
          <a:p>
            <a:pPr algn="ctr"/>
            <a:r>
              <a:rPr lang="en-US" b="1" dirty="0">
                <a:solidFill>
                  <a:srgbClr val="163F63"/>
                </a:solidFill>
              </a:rPr>
              <a:t>Semiconductor</a:t>
            </a:r>
            <a:r>
              <a:rPr lang="en-US" dirty="0">
                <a:solidFill>
                  <a:srgbClr val="163F63"/>
                </a:solidFill>
              </a:rPr>
              <a:t> </a:t>
            </a:r>
          </a:p>
        </p:txBody>
      </p:sp>
      <p:pic>
        <p:nvPicPr>
          <p:cNvPr id="45" name="Image 44">
            <a:extLst>
              <a:ext uri="{FF2B5EF4-FFF2-40B4-BE49-F238E27FC236}">
                <a16:creationId xmlns:a16="http://schemas.microsoft.com/office/drawing/2014/main" id="{A30BCAF0-E30D-B782-510D-1752E3ED9A2C}"/>
              </a:ext>
            </a:extLst>
          </p:cNvPr>
          <p:cNvPicPr>
            <a:picLocks noChangeAspect="1"/>
          </p:cNvPicPr>
          <p:nvPr/>
        </p:nvPicPr>
        <p:blipFill>
          <a:blip r:embed="rId13"/>
          <a:stretch>
            <a:fillRect/>
          </a:stretch>
        </p:blipFill>
        <p:spPr>
          <a:xfrm>
            <a:off x="5204460" y="1842254"/>
            <a:ext cx="906827" cy="399037"/>
          </a:xfrm>
          <a:prstGeom prst="rect">
            <a:avLst/>
          </a:prstGeom>
        </p:spPr>
      </p:pic>
      <p:pic>
        <p:nvPicPr>
          <p:cNvPr id="46" name="Image 45">
            <a:extLst>
              <a:ext uri="{FF2B5EF4-FFF2-40B4-BE49-F238E27FC236}">
                <a16:creationId xmlns:a16="http://schemas.microsoft.com/office/drawing/2014/main" id="{7BE7329E-E620-E1FC-478E-346AEDCD97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83759" y="1836881"/>
            <a:ext cx="582803" cy="409783"/>
          </a:xfrm>
          <a:prstGeom prst="rect">
            <a:avLst/>
          </a:prstGeom>
        </p:spPr>
      </p:pic>
      <p:pic>
        <p:nvPicPr>
          <p:cNvPr id="47" name="Image 46" descr="Une image contenant capture d’écran, Police, Graphique, texte&#10;&#10;Description générée automatiquement">
            <a:extLst>
              <a:ext uri="{FF2B5EF4-FFF2-40B4-BE49-F238E27FC236}">
                <a16:creationId xmlns:a16="http://schemas.microsoft.com/office/drawing/2014/main" id="{F67B99E9-8F79-4EDB-3972-A548AF4E43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5267" y="1911989"/>
            <a:ext cx="943881" cy="259567"/>
          </a:xfrm>
          <a:prstGeom prst="rect">
            <a:avLst/>
          </a:prstGeom>
        </p:spPr>
      </p:pic>
      <p:pic>
        <p:nvPicPr>
          <p:cNvPr id="48" name="Image 47" descr="Une image contenant Police, Graphique, logo, symbole&#10;&#10;Description générée automatiquement">
            <a:extLst>
              <a:ext uri="{FF2B5EF4-FFF2-40B4-BE49-F238E27FC236}">
                <a16:creationId xmlns:a16="http://schemas.microsoft.com/office/drawing/2014/main" id="{3956E4FA-A0A9-F584-4C2E-FDAE5043504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97046" y="1877106"/>
            <a:ext cx="1405152" cy="329333"/>
          </a:xfrm>
          <a:prstGeom prst="rect">
            <a:avLst/>
          </a:prstGeom>
        </p:spPr>
      </p:pic>
      <p:pic>
        <p:nvPicPr>
          <p:cNvPr id="50" name="Image 49" descr="Une image contenant Graphique, capture d’écran, Police, graphisme&#10;&#10;Description générée automatiquement">
            <a:extLst>
              <a:ext uri="{FF2B5EF4-FFF2-40B4-BE49-F238E27FC236}">
                <a16:creationId xmlns:a16="http://schemas.microsoft.com/office/drawing/2014/main" id="{453757B4-8355-D289-8171-7B769D2FD79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9185" y="1877106"/>
            <a:ext cx="828184" cy="329333"/>
          </a:xfrm>
          <a:prstGeom prst="rect">
            <a:avLst/>
          </a:prstGeom>
        </p:spPr>
      </p:pic>
      <p:pic>
        <p:nvPicPr>
          <p:cNvPr id="53" name="Image 52" descr="Une image contenant Police, Graphique, capture d’écran, graphisme&#10;&#10;Description générée automatiquement">
            <a:extLst>
              <a:ext uri="{FF2B5EF4-FFF2-40B4-BE49-F238E27FC236}">
                <a16:creationId xmlns:a16="http://schemas.microsoft.com/office/drawing/2014/main" id="{BE5B19C4-3BE2-F57E-2FE9-5B1E56146E4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40098" y="1852032"/>
            <a:ext cx="1561851" cy="379481"/>
          </a:xfrm>
          <a:prstGeom prst="rect">
            <a:avLst/>
          </a:prstGeom>
        </p:spPr>
      </p:pic>
      <p:cxnSp>
        <p:nvCxnSpPr>
          <p:cNvPr id="55" name="Connecteur droit 54">
            <a:extLst>
              <a:ext uri="{FF2B5EF4-FFF2-40B4-BE49-F238E27FC236}">
                <a16:creationId xmlns:a16="http://schemas.microsoft.com/office/drawing/2014/main" id="{C762D1CC-171B-69F4-32C9-9E091EAC667F}"/>
              </a:ext>
            </a:extLst>
          </p:cNvPr>
          <p:cNvCxnSpPr>
            <a:cxnSpLocks/>
          </p:cNvCxnSpPr>
          <p:nvPr/>
        </p:nvCxnSpPr>
        <p:spPr>
          <a:xfrm flipH="1">
            <a:off x="11202180" y="3184294"/>
            <a:ext cx="1" cy="507856"/>
          </a:xfrm>
          <a:prstGeom prst="line">
            <a:avLst/>
          </a:prstGeom>
          <a:ln w="12700">
            <a:solidFill>
              <a:srgbClr val="163F63"/>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F37E6957-5E7C-E922-5666-4F1A8DF98780}"/>
              </a:ext>
            </a:extLst>
          </p:cNvPr>
          <p:cNvCxnSpPr>
            <a:cxnSpLocks/>
            <a:stCxn id="58" idx="1"/>
          </p:cNvCxnSpPr>
          <p:nvPr/>
        </p:nvCxnSpPr>
        <p:spPr>
          <a:xfrm flipV="1">
            <a:off x="4196357" y="2760362"/>
            <a:ext cx="6245843" cy="7252"/>
          </a:xfrm>
          <a:prstGeom prst="line">
            <a:avLst/>
          </a:prstGeom>
          <a:ln w="12700">
            <a:solidFill>
              <a:srgbClr val="163F63"/>
            </a:solidFill>
          </a:ln>
        </p:spPr>
        <p:style>
          <a:lnRef idx="1">
            <a:schemeClr val="accent1"/>
          </a:lnRef>
          <a:fillRef idx="0">
            <a:schemeClr val="accent1"/>
          </a:fillRef>
          <a:effectRef idx="0">
            <a:schemeClr val="accent1"/>
          </a:effectRef>
          <a:fontRef idx="minor">
            <a:schemeClr val="tx1"/>
          </a:fontRef>
        </p:style>
      </p:cxnSp>
      <p:sp>
        <p:nvSpPr>
          <p:cNvPr id="57" name="Rectangle : coins arrondis 56">
            <a:extLst>
              <a:ext uri="{FF2B5EF4-FFF2-40B4-BE49-F238E27FC236}">
                <a16:creationId xmlns:a16="http://schemas.microsoft.com/office/drawing/2014/main" id="{1C0B5788-3E89-F3D6-68AA-71E7825333A4}"/>
              </a:ext>
            </a:extLst>
          </p:cNvPr>
          <p:cNvSpPr/>
          <p:nvPr/>
        </p:nvSpPr>
        <p:spPr>
          <a:xfrm>
            <a:off x="7482723" y="3270968"/>
            <a:ext cx="1193070" cy="287384"/>
          </a:xfrm>
          <a:prstGeom prst="roundRect">
            <a:avLst/>
          </a:prstGeom>
          <a:solidFill>
            <a:srgbClr val="E7E8EA"/>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Pure-Play Foundries</a:t>
            </a:r>
          </a:p>
        </p:txBody>
      </p:sp>
      <p:sp>
        <p:nvSpPr>
          <p:cNvPr id="58" name="Rectangle : coins arrondis 57">
            <a:extLst>
              <a:ext uri="{FF2B5EF4-FFF2-40B4-BE49-F238E27FC236}">
                <a16:creationId xmlns:a16="http://schemas.microsoft.com/office/drawing/2014/main" id="{D0F5F16C-50B2-A819-ACD5-72CA8D643653}"/>
              </a:ext>
            </a:extLst>
          </p:cNvPr>
          <p:cNvSpPr/>
          <p:nvPr/>
        </p:nvSpPr>
        <p:spPr>
          <a:xfrm>
            <a:off x="4196357" y="2547945"/>
            <a:ext cx="1519961" cy="439337"/>
          </a:xfrm>
          <a:prstGeom prst="roundRect">
            <a:avLst/>
          </a:prstGeom>
          <a:solidFill>
            <a:srgbClr val="EEF1F3"/>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50" b="1"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Design &amp; Conception</a:t>
            </a:r>
          </a:p>
        </p:txBody>
      </p:sp>
      <p:sp>
        <p:nvSpPr>
          <p:cNvPr id="59" name="Rectangle : coins arrondis 58">
            <a:extLst>
              <a:ext uri="{FF2B5EF4-FFF2-40B4-BE49-F238E27FC236}">
                <a16:creationId xmlns:a16="http://schemas.microsoft.com/office/drawing/2014/main" id="{690108DE-AF78-85CD-9E3E-CC19E0242908}"/>
              </a:ext>
            </a:extLst>
          </p:cNvPr>
          <p:cNvSpPr/>
          <p:nvPr/>
        </p:nvSpPr>
        <p:spPr>
          <a:xfrm>
            <a:off x="7319279" y="2532943"/>
            <a:ext cx="1519961" cy="439337"/>
          </a:xfrm>
          <a:prstGeom prst="roundRect">
            <a:avLst/>
          </a:prstGeom>
          <a:solidFill>
            <a:srgbClr val="EEF1F3"/>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Front-end       </a:t>
            </a:r>
          </a:p>
        </p:txBody>
      </p:sp>
      <p:cxnSp>
        <p:nvCxnSpPr>
          <p:cNvPr id="60" name="Connecteur droit 59">
            <a:extLst>
              <a:ext uri="{FF2B5EF4-FFF2-40B4-BE49-F238E27FC236}">
                <a16:creationId xmlns:a16="http://schemas.microsoft.com/office/drawing/2014/main" id="{020178F9-BD26-A946-ACC1-86790A224925}"/>
              </a:ext>
            </a:extLst>
          </p:cNvPr>
          <p:cNvCxnSpPr>
            <a:cxnSpLocks/>
            <a:stCxn id="58" idx="2"/>
            <a:endCxn id="64" idx="2"/>
          </p:cNvCxnSpPr>
          <p:nvPr/>
        </p:nvCxnSpPr>
        <p:spPr>
          <a:xfrm>
            <a:off x="4956338" y="2987282"/>
            <a:ext cx="1436" cy="1199195"/>
          </a:xfrm>
          <a:prstGeom prst="line">
            <a:avLst/>
          </a:prstGeom>
          <a:ln w="12700">
            <a:solidFill>
              <a:srgbClr val="163F63"/>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6BDB51B8-D0BC-BACB-8E91-9B473E91E950}"/>
              </a:ext>
            </a:extLst>
          </p:cNvPr>
          <p:cNvCxnSpPr>
            <a:cxnSpLocks/>
            <a:stCxn id="59" idx="2"/>
            <a:endCxn id="57" idx="0"/>
          </p:cNvCxnSpPr>
          <p:nvPr/>
        </p:nvCxnSpPr>
        <p:spPr>
          <a:xfrm flipH="1">
            <a:off x="8079258" y="2972280"/>
            <a:ext cx="2" cy="298688"/>
          </a:xfrm>
          <a:prstGeom prst="line">
            <a:avLst/>
          </a:prstGeom>
          <a:ln w="12700">
            <a:solidFill>
              <a:srgbClr val="163F63"/>
            </a:solidFill>
          </a:ln>
        </p:spPr>
        <p:style>
          <a:lnRef idx="1">
            <a:schemeClr val="accent1"/>
          </a:lnRef>
          <a:fillRef idx="0">
            <a:schemeClr val="accent1"/>
          </a:fillRef>
          <a:effectRef idx="0">
            <a:schemeClr val="accent1"/>
          </a:effectRef>
          <a:fontRef idx="minor">
            <a:schemeClr val="tx1"/>
          </a:fontRef>
        </p:style>
      </p:cxnSp>
      <p:sp>
        <p:nvSpPr>
          <p:cNvPr id="62" name="Rectangle : coins arrondis 61">
            <a:extLst>
              <a:ext uri="{FF2B5EF4-FFF2-40B4-BE49-F238E27FC236}">
                <a16:creationId xmlns:a16="http://schemas.microsoft.com/office/drawing/2014/main" id="{DA03BAF4-3B29-C190-D3BA-DC116E6088EE}"/>
              </a:ext>
            </a:extLst>
          </p:cNvPr>
          <p:cNvSpPr/>
          <p:nvPr/>
        </p:nvSpPr>
        <p:spPr>
          <a:xfrm>
            <a:off x="4361239" y="3487274"/>
            <a:ext cx="1193070" cy="287384"/>
          </a:xfrm>
          <a:prstGeom prst="roundRect">
            <a:avLst/>
          </a:prstGeom>
          <a:solidFill>
            <a:srgbClr val="E7E8EA"/>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EDA</a:t>
            </a:r>
          </a:p>
        </p:txBody>
      </p:sp>
      <p:sp>
        <p:nvSpPr>
          <p:cNvPr id="63" name="Rectangle : coins arrondis 62">
            <a:extLst>
              <a:ext uri="{FF2B5EF4-FFF2-40B4-BE49-F238E27FC236}">
                <a16:creationId xmlns:a16="http://schemas.microsoft.com/office/drawing/2014/main" id="{EB111816-94A9-CC9B-DDC2-0C95F5D520E2}"/>
              </a:ext>
            </a:extLst>
          </p:cNvPr>
          <p:cNvSpPr/>
          <p:nvPr/>
        </p:nvSpPr>
        <p:spPr>
          <a:xfrm>
            <a:off x="4361239" y="3087027"/>
            <a:ext cx="1193070" cy="287384"/>
          </a:xfrm>
          <a:prstGeom prst="roundRect">
            <a:avLst/>
          </a:prstGeom>
          <a:solidFill>
            <a:srgbClr val="E7E8EA"/>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IP</a:t>
            </a:r>
          </a:p>
        </p:txBody>
      </p:sp>
      <p:sp>
        <p:nvSpPr>
          <p:cNvPr id="64" name="Rectangle : coins arrondis 63">
            <a:extLst>
              <a:ext uri="{FF2B5EF4-FFF2-40B4-BE49-F238E27FC236}">
                <a16:creationId xmlns:a16="http://schemas.microsoft.com/office/drawing/2014/main" id="{49F53DCB-D6C7-322B-9069-713C1634111F}"/>
              </a:ext>
            </a:extLst>
          </p:cNvPr>
          <p:cNvSpPr/>
          <p:nvPr/>
        </p:nvSpPr>
        <p:spPr>
          <a:xfrm>
            <a:off x="4361239" y="3899093"/>
            <a:ext cx="1193070" cy="287384"/>
          </a:xfrm>
          <a:prstGeom prst="roundRect">
            <a:avLst/>
          </a:prstGeom>
          <a:solidFill>
            <a:srgbClr val="E7E8EA"/>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Fabless    </a:t>
            </a:r>
          </a:p>
        </p:txBody>
      </p:sp>
      <p:sp>
        <p:nvSpPr>
          <p:cNvPr id="65" name="Rectangle : coins arrondis 64">
            <a:extLst>
              <a:ext uri="{FF2B5EF4-FFF2-40B4-BE49-F238E27FC236}">
                <a16:creationId xmlns:a16="http://schemas.microsoft.com/office/drawing/2014/main" id="{71AD918E-3F9C-8A72-D658-FDA9009416E7}"/>
              </a:ext>
            </a:extLst>
          </p:cNvPr>
          <p:cNvSpPr/>
          <p:nvPr/>
        </p:nvSpPr>
        <p:spPr>
          <a:xfrm>
            <a:off x="10605645" y="3091415"/>
            <a:ext cx="1193070" cy="287384"/>
          </a:xfrm>
          <a:prstGeom prst="roundRect">
            <a:avLst/>
          </a:prstGeom>
          <a:solidFill>
            <a:srgbClr val="E7E8EA"/>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OSAT</a:t>
            </a:r>
          </a:p>
        </p:txBody>
      </p:sp>
      <p:sp>
        <p:nvSpPr>
          <p:cNvPr id="66" name="Rectangle : coins arrondis 65">
            <a:extLst>
              <a:ext uri="{FF2B5EF4-FFF2-40B4-BE49-F238E27FC236}">
                <a16:creationId xmlns:a16="http://schemas.microsoft.com/office/drawing/2014/main" id="{64AC45EE-7922-F945-B7F5-A6F6DADC5410}"/>
              </a:ext>
            </a:extLst>
          </p:cNvPr>
          <p:cNvSpPr/>
          <p:nvPr/>
        </p:nvSpPr>
        <p:spPr>
          <a:xfrm>
            <a:off x="10442200" y="2540694"/>
            <a:ext cx="1519961" cy="439336"/>
          </a:xfrm>
          <a:prstGeom prst="roundRect">
            <a:avLst/>
          </a:prstGeom>
          <a:solidFill>
            <a:srgbClr val="EEF1F3"/>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Back-end  </a:t>
            </a:r>
          </a:p>
        </p:txBody>
      </p:sp>
      <p:sp>
        <p:nvSpPr>
          <p:cNvPr id="67" name="Rectangle : coins arrondis 66">
            <a:extLst>
              <a:ext uri="{FF2B5EF4-FFF2-40B4-BE49-F238E27FC236}">
                <a16:creationId xmlns:a16="http://schemas.microsoft.com/office/drawing/2014/main" id="{B5D976ED-75F1-48CE-2CC9-22E7BE7371F8}"/>
              </a:ext>
            </a:extLst>
          </p:cNvPr>
          <p:cNvSpPr/>
          <p:nvPr/>
        </p:nvSpPr>
        <p:spPr>
          <a:xfrm>
            <a:off x="10605645" y="3694906"/>
            <a:ext cx="1193070" cy="287384"/>
          </a:xfrm>
          <a:prstGeom prst="roundRect">
            <a:avLst/>
          </a:prstGeom>
          <a:solidFill>
            <a:srgbClr val="E7E8EA"/>
          </a:solidFill>
          <a:ln>
            <a:solidFill>
              <a:srgbClr val="163F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IC Substrate</a:t>
            </a:r>
          </a:p>
        </p:txBody>
      </p:sp>
      <p:cxnSp>
        <p:nvCxnSpPr>
          <p:cNvPr id="68" name="Connecteur droit 67">
            <a:extLst>
              <a:ext uri="{FF2B5EF4-FFF2-40B4-BE49-F238E27FC236}">
                <a16:creationId xmlns:a16="http://schemas.microsoft.com/office/drawing/2014/main" id="{8A0AF7A8-0D6B-50C7-992A-6541936F3F02}"/>
              </a:ext>
            </a:extLst>
          </p:cNvPr>
          <p:cNvCxnSpPr>
            <a:cxnSpLocks/>
            <a:stCxn id="66" idx="2"/>
            <a:endCxn id="65" idx="0"/>
          </p:cNvCxnSpPr>
          <p:nvPr/>
        </p:nvCxnSpPr>
        <p:spPr>
          <a:xfrm flipH="1">
            <a:off x="11202180" y="2980030"/>
            <a:ext cx="1" cy="111385"/>
          </a:xfrm>
          <a:prstGeom prst="line">
            <a:avLst/>
          </a:prstGeom>
          <a:ln w="12700">
            <a:solidFill>
              <a:srgbClr val="163F63"/>
            </a:solidFill>
          </a:ln>
        </p:spPr>
        <p:style>
          <a:lnRef idx="1">
            <a:schemeClr val="accent1"/>
          </a:lnRef>
          <a:fillRef idx="0">
            <a:schemeClr val="accent1"/>
          </a:fillRef>
          <a:effectRef idx="0">
            <a:schemeClr val="accent1"/>
          </a:effectRef>
          <a:fontRef idx="minor">
            <a:schemeClr val="tx1"/>
          </a:fontRef>
        </p:style>
      </p:cxnSp>
      <p:pic>
        <p:nvPicPr>
          <p:cNvPr id="69" name="Image 68" descr="Une image contenant Police, Graphique, logo, graphisme&#10;&#10;Description générée automatiquement">
            <a:extLst>
              <a:ext uri="{FF2B5EF4-FFF2-40B4-BE49-F238E27FC236}">
                <a16:creationId xmlns:a16="http://schemas.microsoft.com/office/drawing/2014/main" id="{5686FC40-DA94-5151-95ED-5255B176BF0A}"/>
              </a:ext>
            </a:extLst>
          </p:cNvPr>
          <p:cNvPicPr>
            <a:picLocks noChangeAspect="1"/>
          </p:cNvPicPr>
          <p:nvPr/>
        </p:nvPicPr>
        <p:blipFill>
          <a:blip r:embed="rId19"/>
          <a:stretch>
            <a:fillRect/>
          </a:stretch>
        </p:blipFill>
        <p:spPr>
          <a:xfrm>
            <a:off x="7712862" y="3594460"/>
            <a:ext cx="1086393" cy="552175"/>
          </a:xfrm>
          <a:prstGeom prst="rect">
            <a:avLst/>
          </a:prstGeom>
        </p:spPr>
      </p:pic>
      <p:pic>
        <p:nvPicPr>
          <p:cNvPr id="70" name="Image 69" descr="Une image contenant Police, logo, capture d’écran, Graphique&#10;&#10;Description générée automatiquement">
            <a:extLst>
              <a:ext uri="{FF2B5EF4-FFF2-40B4-BE49-F238E27FC236}">
                <a16:creationId xmlns:a16="http://schemas.microsoft.com/office/drawing/2014/main" id="{9AF7BB36-16CF-134C-4810-27442B380B3A}"/>
              </a:ext>
            </a:extLst>
          </p:cNvPr>
          <p:cNvPicPr>
            <a:picLocks noChangeAspect="1"/>
          </p:cNvPicPr>
          <p:nvPr/>
        </p:nvPicPr>
        <p:blipFill>
          <a:blip r:embed="rId20"/>
          <a:stretch>
            <a:fillRect/>
          </a:stretch>
        </p:blipFill>
        <p:spPr>
          <a:xfrm>
            <a:off x="11055840" y="4048776"/>
            <a:ext cx="742875" cy="424832"/>
          </a:xfrm>
          <a:prstGeom prst="rect">
            <a:avLst/>
          </a:prstGeom>
        </p:spPr>
      </p:pic>
      <p:pic>
        <p:nvPicPr>
          <p:cNvPr id="71" name="Image 70" descr="Une image contenant Police, Graphique, graphisme, texte&#10;&#10;Description générée automatiquement">
            <a:extLst>
              <a:ext uri="{FF2B5EF4-FFF2-40B4-BE49-F238E27FC236}">
                <a16:creationId xmlns:a16="http://schemas.microsoft.com/office/drawing/2014/main" id="{EB4B97DF-825C-6CDD-184A-3F29FDAB37A2}"/>
              </a:ext>
            </a:extLst>
          </p:cNvPr>
          <p:cNvPicPr>
            <a:picLocks noChangeAspect="1"/>
          </p:cNvPicPr>
          <p:nvPr/>
        </p:nvPicPr>
        <p:blipFill>
          <a:blip r:embed="rId21"/>
          <a:stretch>
            <a:fillRect/>
          </a:stretch>
        </p:blipFill>
        <p:spPr>
          <a:xfrm>
            <a:off x="5630858" y="3554818"/>
            <a:ext cx="1028807" cy="163966"/>
          </a:xfrm>
          <a:prstGeom prst="rect">
            <a:avLst/>
          </a:prstGeom>
        </p:spPr>
      </p:pic>
      <p:pic>
        <p:nvPicPr>
          <p:cNvPr id="72" name="Image 71">
            <a:extLst>
              <a:ext uri="{FF2B5EF4-FFF2-40B4-BE49-F238E27FC236}">
                <a16:creationId xmlns:a16="http://schemas.microsoft.com/office/drawing/2014/main" id="{02476EF1-906D-6ABE-567A-E0E649EF5201}"/>
              </a:ext>
            </a:extLst>
          </p:cNvPr>
          <p:cNvPicPr>
            <a:picLocks noChangeAspect="1"/>
          </p:cNvPicPr>
          <p:nvPr/>
        </p:nvPicPr>
        <p:blipFill>
          <a:blip r:embed="rId22"/>
          <a:srcRect/>
          <a:stretch/>
        </p:blipFill>
        <p:spPr>
          <a:xfrm>
            <a:off x="5851079" y="3824186"/>
            <a:ext cx="1114726" cy="413664"/>
          </a:xfrm>
          <a:prstGeom prst="rect">
            <a:avLst/>
          </a:prstGeom>
        </p:spPr>
      </p:pic>
      <p:pic>
        <p:nvPicPr>
          <p:cNvPr id="73" name="Image 72">
            <a:extLst>
              <a:ext uri="{FF2B5EF4-FFF2-40B4-BE49-F238E27FC236}">
                <a16:creationId xmlns:a16="http://schemas.microsoft.com/office/drawing/2014/main" id="{63103E28-3AD1-39F3-2730-5ABA8DFEB1A8}"/>
              </a:ext>
            </a:extLst>
          </p:cNvPr>
          <p:cNvPicPr>
            <a:picLocks noChangeAspect="1"/>
          </p:cNvPicPr>
          <p:nvPr/>
        </p:nvPicPr>
        <p:blipFill>
          <a:blip r:embed="rId9"/>
          <a:stretch>
            <a:fillRect/>
          </a:stretch>
        </p:blipFill>
        <p:spPr>
          <a:xfrm>
            <a:off x="5602161" y="3135095"/>
            <a:ext cx="175383" cy="175383"/>
          </a:xfrm>
          <a:prstGeom prst="rect">
            <a:avLst/>
          </a:prstGeom>
        </p:spPr>
      </p:pic>
      <p:pic>
        <p:nvPicPr>
          <p:cNvPr id="74" name="Image 73">
            <a:extLst>
              <a:ext uri="{FF2B5EF4-FFF2-40B4-BE49-F238E27FC236}">
                <a16:creationId xmlns:a16="http://schemas.microsoft.com/office/drawing/2014/main" id="{DFADA6D4-493D-1DF6-D88A-8158FF86FB24}"/>
              </a:ext>
            </a:extLst>
          </p:cNvPr>
          <p:cNvPicPr>
            <a:picLocks noChangeAspect="1"/>
          </p:cNvPicPr>
          <p:nvPr/>
        </p:nvPicPr>
        <p:blipFill>
          <a:blip r:embed="rId9"/>
          <a:stretch>
            <a:fillRect/>
          </a:stretch>
        </p:blipFill>
        <p:spPr>
          <a:xfrm>
            <a:off x="10338696" y="3157647"/>
            <a:ext cx="175383" cy="175383"/>
          </a:xfrm>
          <a:prstGeom prst="rect">
            <a:avLst/>
          </a:prstGeom>
        </p:spPr>
      </p:pic>
      <p:pic>
        <p:nvPicPr>
          <p:cNvPr id="76" name="Image 75" descr="Une image contenant texte, Police, Bleu électrique, Graphique&#10;&#10;Description générée automatiquement">
            <a:extLst>
              <a:ext uri="{FF2B5EF4-FFF2-40B4-BE49-F238E27FC236}">
                <a16:creationId xmlns:a16="http://schemas.microsoft.com/office/drawing/2014/main" id="{020F46AA-49CF-DCFA-1B77-4E5FEC10205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867" y="6215036"/>
            <a:ext cx="456238" cy="456238"/>
          </a:xfrm>
          <a:prstGeom prst="rect">
            <a:avLst/>
          </a:prstGeom>
        </p:spPr>
      </p:pic>
      <p:pic>
        <p:nvPicPr>
          <p:cNvPr id="77" name="Image 76" descr="Une image contenant capture d’écran, bleu, Bleu électrique, Bleu Majorelle&#10;&#10;Description générée automatiquement">
            <a:extLst>
              <a:ext uri="{FF2B5EF4-FFF2-40B4-BE49-F238E27FC236}">
                <a16:creationId xmlns:a16="http://schemas.microsoft.com/office/drawing/2014/main" id="{B6AF20C2-7ADF-0ACB-40AC-AE3ED5DEE0A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7028" y="6223337"/>
            <a:ext cx="434642" cy="434642"/>
          </a:xfrm>
          <a:prstGeom prst="rect">
            <a:avLst/>
          </a:prstGeom>
        </p:spPr>
      </p:pic>
      <p:sp>
        <p:nvSpPr>
          <p:cNvPr id="78" name="Rectangle : coins arrondis 77">
            <a:extLst>
              <a:ext uri="{FF2B5EF4-FFF2-40B4-BE49-F238E27FC236}">
                <a16:creationId xmlns:a16="http://schemas.microsoft.com/office/drawing/2014/main" id="{8E6A4208-BD16-D0CF-C3CB-FC7C2174783B}"/>
              </a:ext>
            </a:extLst>
          </p:cNvPr>
          <p:cNvSpPr/>
          <p:nvPr/>
        </p:nvSpPr>
        <p:spPr>
          <a:xfrm>
            <a:off x="208316" y="5535929"/>
            <a:ext cx="1046167" cy="244368"/>
          </a:xfrm>
          <a:prstGeom prst="roundRect">
            <a:avLst/>
          </a:prstGeom>
          <a:solidFill>
            <a:srgbClr val="E7E8EA"/>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Others</a:t>
            </a:r>
          </a:p>
        </p:txBody>
      </p:sp>
      <p:sp>
        <p:nvSpPr>
          <p:cNvPr id="81" name="Rectangle : coins arrondis 80">
            <a:extLst>
              <a:ext uri="{FF2B5EF4-FFF2-40B4-BE49-F238E27FC236}">
                <a16:creationId xmlns:a16="http://schemas.microsoft.com/office/drawing/2014/main" id="{71AECDFA-3A98-7A57-BB0D-BFCFAFDD7620}"/>
              </a:ext>
            </a:extLst>
          </p:cNvPr>
          <p:cNvSpPr/>
          <p:nvPr/>
        </p:nvSpPr>
        <p:spPr>
          <a:xfrm>
            <a:off x="191071" y="3030430"/>
            <a:ext cx="961613" cy="287385"/>
          </a:xfrm>
          <a:prstGeom prst="roundRect">
            <a:avLst/>
          </a:prstGeom>
          <a:solidFill>
            <a:srgbClr val="F0F8F9"/>
          </a:solidFill>
          <a:ln>
            <a:solidFill>
              <a:srgbClr val="40C0C9"/>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900" dirty="0">
                <a:solidFill>
                  <a:srgbClr val="163F63"/>
                </a:solidFill>
                <a:latin typeface="Helvetica Neue" panose="02000503000000020004" pitchFamily="2" charset="0"/>
                <a:ea typeface="Helvetica Neue" panose="02000503000000020004" pitchFamily="2" charset="0"/>
                <a:cs typeface="Helvetica Neue" panose="02000503000000020004" pitchFamily="2" charset="0"/>
              </a:rPr>
              <a:t>Raw materials</a:t>
            </a:r>
          </a:p>
        </p:txBody>
      </p:sp>
      <p:pic>
        <p:nvPicPr>
          <p:cNvPr id="83" name="Image 82" descr="Une image contenant Police, Graphique, graphisme, logo&#10;&#10;Description générée automatiquement">
            <a:extLst>
              <a:ext uri="{FF2B5EF4-FFF2-40B4-BE49-F238E27FC236}">
                <a16:creationId xmlns:a16="http://schemas.microsoft.com/office/drawing/2014/main" id="{753A06EB-AFCD-638E-77B8-1046D83AC0F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43934" y="3086762"/>
            <a:ext cx="992956" cy="275821"/>
          </a:xfrm>
          <a:prstGeom prst="rect">
            <a:avLst/>
          </a:prstGeom>
        </p:spPr>
      </p:pic>
      <p:pic>
        <p:nvPicPr>
          <p:cNvPr id="84" name="Image 83" descr="Une image contenant Police, Graphique, graphisme, logo&#10;&#10;Description générée automatiquement">
            <a:extLst>
              <a:ext uri="{FF2B5EF4-FFF2-40B4-BE49-F238E27FC236}">
                <a16:creationId xmlns:a16="http://schemas.microsoft.com/office/drawing/2014/main" id="{62C5AD14-B31B-C081-249D-51F29A570B4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19678" y="3391384"/>
            <a:ext cx="1372596" cy="263795"/>
          </a:xfrm>
          <a:prstGeom prst="rect">
            <a:avLst/>
          </a:prstGeom>
        </p:spPr>
      </p:pic>
      <p:pic>
        <p:nvPicPr>
          <p:cNvPr id="85" name="Image 84" descr="Une image contenant texte, Police, capture d’écran, logo&#10;&#10;Description générée automatiquement">
            <a:extLst>
              <a:ext uri="{FF2B5EF4-FFF2-40B4-BE49-F238E27FC236}">
                <a16:creationId xmlns:a16="http://schemas.microsoft.com/office/drawing/2014/main" id="{7890BF4A-DD2F-B328-FFAE-9736484411A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339456" y="3012525"/>
            <a:ext cx="920646" cy="520429"/>
          </a:xfrm>
          <a:prstGeom prst="rect">
            <a:avLst/>
          </a:prstGeom>
        </p:spPr>
      </p:pic>
      <p:pic>
        <p:nvPicPr>
          <p:cNvPr id="86" name="Image 85" descr="Une image contenant Graphique, Police, logo, graphisme&#10;&#10;Description générée automatiquement">
            <a:extLst>
              <a:ext uri="{FF2B5EF4-FFF2-40B4-BE49-F238E27FC236}">
                <a16:creationId xmlns:a16="http://schemas.microsoft.com/office/drawing/2014/main" id="{FBA55C07-EC9A-F790-A830-5EE4FF1926F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239755" y="3552217"/>
            <a:ext cx="974966" cy="324481"/>
          </a:xfrm>
          <a:prstGeom prst="rect">
            <a:avLst/>
          </a:prstGeom>
        </p:spPr>
      </p:pic>
      <p:pic>
        <p:nvPicPr>
          <p:cNvPr id="94" name="Image 93" descr="Une image contenant capture d’écran, Graphique, Police, Bleu électrique&#10;&#10;Description générée automatiquement">
            <a:extLst>
              <a:ext uri="{FF2B5EF4-FFF2-40B4-BE49-F238E27FC236}">
                <a16:creationId xmlns:a16="http://schemas.microsoft.com/office/drawing/2014/main" id="{406A8254-F197-423A-0903-3B19548BF98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346913" y="3575901"/>
            <a:ext cx="945749" cy="472875"/>
          </a:xfrm>
          <a:prstGeom prst="rect">
            <a:avLst/>
          </a:prstGeom>
        </p:spPr>
      </p:pic>
      <p:pic>
        <p:nvPicPr>
          <p:cNvPr id="113" name="Graphique 112">
            <a:extLst>
              <a:ext uri="{FF2B5EF4-FFF2-40B4-BE49-F238E27FC236}">
                <a16:creationId xmlns:a16="http://schemas.microsoft.com/office/drawing/2014/main" id="{8097D2F4-FADA-704F-4B8E-D5CEA592AD98}"/>
              </a:ext>
            </a:extLst>
          </p:cNvPr>
          <p:cNvPicPr>
            <a:picLocks noChangeAspect="1"/>
          </p:cNvPicPr>
          <p:nvPr/>
        </p:nvPicPr>
        <p:blipFill>
          <a:blip r:embed="rId30"/>
          <a:srcRect/>
          <a:stretch/>
        </p:blipFill>
        <p:spPr>
          <a:xfrm>
            <a:off x="3268167" y="5606938"/>
            <a:ext cx="684962" cy="197997"/>
          </a:xfrm>
          <a:prstGeom prst="rect">
            <a:avLst/>
          </a:prstGeom>
        </p:spPr>
      </p:pic>
      <p:pic>
        <p:nvPicPr>
          <p:cNvPr id="117" name="Image 116" descr="Une image contenant Caractère coloré, conception&#10;&#10;Description générée automatiquement">
            <a:extLst>
              <a:ext uri="{FF2B5EF4-FFF2-40B4-BE49-F238E27FC236}">
                <a16:creationId xmlns:a16="http://schemas.microsoft.com/office/drawing/2014/main" id="{92529233-F5BA-C74B-0107-26915B5E707E}"/>
              </a:ext>
            </a:extLst>
          </p:cNvPr>
          <p:cNvPicPr>
            <a:picLocks noChangeAspect="1"/>
          </p:cNvPicPr>
          <p:nvPr/>
        </p:nvPicPr>
        <p:blipFill>
          <a:blip r:embed="rId31"/>
          <a:stretch>
            <a:fillRect/>
          </a:stretch>
        </p:blipFill>
        <p:spPr>
          <a:xfrm>
            <a:off x="546143" y="4987477"/>
            <a:ext cx="618649" cy="486703"/>
          </a:xfrm>
          <a:prstGeom prst="rect">
            <a:avLst/>
          </a:prstGeom>
        </p:spPr>
      </p:pic>
      <p:pic>
        <p:nvPicPr>
          <p:cNvPr id="123" name="Image 122" descr="Une image contenant Graphique, Police, logo, graphisme&#10;&#10;Description générée automatiquement">
            <a:extLst>
              <a:ext uri="{FF2B5EF4-FFF2-40B4-BE49-F238E27FC236}">
                <a16:creationId xmlns:a16="http://schemas.microsoft.com/office/drawing/2014/main" id="{C28AD827-79A9-8FB0-036C-A3DC064F108D}"/>
              </a:ext>
            </a:extLst>
          </p:cNvPr>
          <p:cNvPicPr>
            <a:picLocks noChangeAspect="1"/>
          </p:cNvPicPr>
          <p:nvPr/>
        </p:nvPicPr>
        <p:blipFill>
          <a:blip r:embed="rId32"/>
          <a:stretch>
            <a:fillRect/>
          </a:stretch>
        </p:blipFill>
        <p:spPr>
          <a:xfrm>
            <a:off x="255917" y="5811819"/>
            <a:ext cx="971892" cy="400007"/>
          </a:xfrm>
          <a:prstGeom prst="rect">
            <a:avLst/>
          </a:prstGeom>
        </p:spPr>
      </p:pic>
      <p:pic>
        <p:nvPicPr>
          <p:cNvPr id="126" name="Image 125">
            <a:extLst>
              <a:ext uri="{FF2B5EF4-FFF2-40B4-BE49-F238E27FC236}">
                <a16:creationId xmlns:a16="http://schemas.microsoft.com/office/drawing/2014/main" id="{81F17D21-4EC7-858C-EA6D-737CD3D15A4C}"/>
              </a:ext>
            </a:extLst>
          </p:cNvPr>
          <p:cNvPicPr>
            <a:picLocks noChangeAspect="1"/>
          </p:cNvPicPr>
          <p:nvPr/>
        </p:nvPicPr>
        <p:blipFill>
          <a:blip r:embed="rId9"/>
          <a:stretch>
            <a:fillRect/>
          </a:stretch>
        </p:blipFill>
        <p:spPr>
          <a:xfrm>
            <a:off x="5596561" y="3951302"/>
            <a:ext cx="175383" cy="175383"/>
          </a:xfrm>
          <a:prstGeom prst="rect">
            <a:avLst/>
          </a:prstGeom>
        </p:spPr>
      </p:pic>
      <p:pic>
        <p:nvPicPr>
          <p:cNvPr id="128" name="Image 127">
            <a:extLst>
              <a:ext uri="{FF2B5EF4-FFF2-40B4-BE49-F238E27FC236}">
                <a16:creationId xmlns:a16="http://schemas.microsoft.com/office/drawing/2014/main" id="{2796CE52-3950-DE9C-1744-69249DCBD71D}"/>
              </a:ext>
            </a:extLst>
          </p:cNvPr>
          <p:cNvPicPr>
            <a:picLocks noChangeAspect="1"/>
          </p:cNvPicPr>
          <p:nvPr/>
        </p:nvPicPr>
        <p:blipFill>
          <a:blip r:embed="rId9"/>
          <a:stretch>
            <a:fillRect/>
          </a:stretch>
        </p:blipFill>
        <p:spPr>
          <a:xfrm>
            <a:off x="7583598" y="3794763"/>
            <a:ext cx="175383" cy="175383"/>
          </a:xfrm>
          <a:prstGeom prst="rect">
            <a:avLst/>
          </a:prstGeom>
        </p:spPr>
      </p:pic>
      <p:pic>
        <p:nvPicPr>
          <p:cNvPr id="136" name="Image 135">
            <a:extLst>
              <a:ext uri="{FF2B5EF4-FFF2-40B4-BE49-F238E27FC236}">
                <a16:creationId xmlns:a16="http://schemas.microsoft.com/office/drawing/2014/main" id="{9479EE2E-DCB1-97D0-7E9C-5A3EE4508ED7}"/>
              </a:ext>
            </a:extLst>
          </p:cNvPr>
          <p:cNvPicPr>
            <a:picLocks noChangeAspect="1"/>
          </p:cNvPicPr>
          <p:nvPr/>
        </p:nvPicPr>
        <p:blipFill>
          <a:blip r:embed="rId9"/>
          <a:stretch>
            <a:fillRect/>
          </a:stretch>
        </p:blipFill>
        <p:spPr>
          <a:xfrm>
            <a:off x="10755219" y="4168577"/>
            <a:ext cx="175383" cy="175383"/>
          </a:xfrm>
          <a:prstGeom prst="rect">
            <a:avLst/>
          </a:prstGeom>
        </p:spPr>
      </p:pic>
      <p:pic>
        <p:nvPicPr>
          <p:cNvPr id="3" name="Graphique 112">
            <a:extLst>
              <a:ext uri="{FF2B5EF4-FFF2-40B4-BE49-F238E27FC236}">
                <a16:creationId xmlns:a16="http://schemas.microsoft.com/office/drawing/2014/main" id="{DE6A1B19-9CE0-AB8B-2F4B-936FD73A8B6A}"/>
              </a:ext>
            </a:extLst>
          </p:cNvPr>
          <p:cNvPicPr>
            <a:picLocks noChangeAspect="1"/>
          </p:cNvPicPr>
          <p:nvPr/>
        </p:nvPicPr>
        <p:blipFill>
          <a:blip r:embed="rId33"/>
          <a:srcRect/>
          <a:stretch/>
        </p:blipFill>
        <p:spPr>
          <a:xfrm>
            <a:off x="3268167" y="5816493"/>
            <a:ext cx="684962" cy="166959"/>
          </a:xfrm>
          <a:prstGeom prst="rect">
            <a:avLst/>
          </a:prstGeom>
        </p:spPr>
      </p:pic>
      <p:cxnSp>
        <p:nvCxnSpPr>
          <p:cNvPr id="4" name="Connecteur droit 3">
            <a:extLst>
              <a:ext uri="{FF2B5EF4-FFF2-40B4-BE49-F238E27FC236}">
                <a16:creationId xmlns:a16="http://schemas.microsoft.com/office/drawing/2014/main" id="{9F42EB26-5335-DA51-EC69-2D2C06F339A6}"/>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95C91CD7-1E24-B5E7-26D0-BE91BA45E136}"/>
              </a:ext>
            </a:extLst>
          </p:cNvPr>
          <p:cNvPicPr>
            <a:picLocks noChangeAspect="1" noChangeArrowheads="1"/>
          </p:cNvPicPr>
          <p:nvPr/>
        </p:nvPicPr>
        <p:blipFill>
          <a:blip r:embed="rId3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19DC8F2-3C56-1747-FEF2-B75D3EFB59A2}"/>
              </a:ext>
            </a:extLst>
          </p:cNvPr>
          <p:cNvPicPr>
            <a:picLocks noChangeAspect="1" noChangeArrowheads="1"/>
          </p:cNvPicPr>
          <p:nvPr/>
        </p:nvPicPr>
        <p:blipFill>
          <a:blip r:embed="rId35"/>
          <a:srcRect/>
          <a:stretch/>
        </p:blipFill>
        <p:spPr bwMode="auto">
          <a:xfrm>
            <a:off x="10761349" y="194763"/>
            <a:ext cx="1248312" cy="660871"/>
          </a:xfrm>
          <a:prstGeom prst="rect">
            <a:avLst/>
          </a:prstGeom>
          <a:noFill/>
          <a:ln>
            <a:solidFill>
              <a:srgbClr val="163F63"/>
            </a:solidFill>
          </a:ln>
          <a:extLst>
            <a:ext uri="{909E8E84-426E-40DD-AFC4-6F175D3DCCD1}">
              <a14:hiddenFill xmlns:a14="http://schemas.microsoft.com/office/drawing/2010/main">
                <a:solidFill>
                  <a:srgbClr val="FFFFFF"/>
                </a:solidFill>
              </a14:hiddenFill>
            </a:ext>
          </a:extLst>
        </p:spPr>
      </p:pic>
      <p:pic>
        <p:nvPicPr>
          <p:cNvPr id="8" name="Image 7" descr="Une image contenant Police, Graphique, capture d’écran, graphisme&#10;&#10;Description générée automatiquement">
            <a:extLst>
              <a:ext uri="{FF2B5EF4-FFF2-40B4-BE49-F238E27FC236}">
                <a16:creationId xmlns:a16="http://schemas.microsoft.com/office/drawing/2014/main" id="{36C92BC0-6414-693C-618D-963379A9FF96}"/>
              </a:ext>
            </a:extLst>
          </p:cNvPr>
          <p:cNvPicPr>
            <a:picLocks noChangeAspect="1"/>
          </p:cNvPicPr>
          <p:nvPr/>
        </p:nvPicPr>
        <p:blipFill>
          <a:blip r:embed="rId36"/>
          <a:stretch>
            <a:fillRect/>
          </a:stretch>
        </p:blipFill>
        <p:spPr>
          <a:xfrm>
            <a:off x="211400" y="3680936"/>
            <a:ext cx="953838" cy="454663"/>
          </a:xfrm>
          <a:prstGeom prst="rect">
            <a:avLst/>
          </a:prstGeom>
        </p:spPr>
      </p:pic>
      <p:sp>
        <p:nvSpPr>
          <p:cNvPr id="7" name="Espace réservé du numéro de diapositive 6">
            <a:extLst>
              <a:ext uri="{FF2B5EF4-FFF2-40B4-BE49-F238E27FC236}">
                <a16:creationId xmlns:a16="http://schemas.microsoft.com/office/drawing/2014/main" id="{622727FA-916C-EF4A-ACAB-6DE19BCC408A}"/>
              </a:ext>
            </a:extLst>
          </p:cNvPr>
          <p:cNvSpPr>
            <a:spLocks noGrp="1"/>
          </p:cNvSpPr>
          <p:nvPr>
            <p:ph type="sldNum" sz="quarter" idx="4"/>
          </p:nvPr>
        </p:nvSpPr>
        <p:spPr/>
        <p:txBody>
          <a:bodyPr/>
          <a:lstStyle/>
          <a:p>
            <a:fld id="{1E1280A3-A77F-4DB8-B9FC-C247AA99ACE8}" type="slidenum">
              <a:rPr lang="fr-FR" smtClean="0"/>
              <a:t>23</a:t>
            </a:fld>
            <a:endParaRPr lang="fr-FR" dirty="0"/>
          </a:p>
        </p:txBody>
      </p:sp>
    </p:spTree>
    <p:extLst>
      <p:ext uri="{BB962C8B-B14F-4D97-AF65-F5344CB8AC3E}">
        <p14:creationId xmlns:p14="http://schemas.microsoft.com/office/powerpoint/2010/main" val="1995062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682C4A-BEF5-FB78-3360-2CE2BCFD6D53}"/>
              </a:ext>
            </a:extLst>
          </p:cNvPr>
          <p:cNvSpPr txBox="1">
            <a:spLocks/>
          </p:cNvSpPr>
          <p:nvPr/>
        </p:nvSpPr>
        <p:spPr>
          <a:xfrm>
            <a:off x="838200" y="0"/>
            <a:ext cx="5967714"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solidFill>
                  <a:srgbClr val="40C0C9"/>
                </a:solidFill>
                <a:latin typeface="Helvetica Neue" panose="02000503000000020004" pitchFamily="2" charset="0"/>
                <a:ea typeface="Helvetica Neue" panose="02000503000000020004" pitchFamily="2" charset="0"/>
                <a:cs typeface="Helvetica Neue" panose="02000503000000020004" pitchFamily="2" charset="0"/>
              </a:rPr>
              <a:t>Market and production shares of EU players in 2022</a:t>
            </a:r>
          </a:p>
        </p:txBody>
      </p:sp>
      <p:sp>
        <p:nvSpPr>
          <p:cNvPr id="3" name="Espace réservé du numéro de diapositive 2">
            <a:extLst>
              <a:ext uri="{FF2B5EF4-FFF2-40B4-BE49-F238E27FC236}">
                <a16:creationId xmlns:a16="http://schemas.microsoft.com/office/drawing/2014/main" id="{39CDBD1B-4306-3C32-E515-84BCFF810475}"/>
              </a:ext>
            </a:extLst>
          </p:cNvPr>
          <p:cNvSpPr>
            <a:spLocks noGrp="1"/>
          </p:cNvSpPr>
          <p:nvPr>
            <p:ph type="sldNum" sz="quarter" idx="4"/>
          </p:nvPr>
        </p:nvSpPr>
        <p:spPr/>
        <p:txBody>
          <a:bodyPr/>
          <a:lstStyle/>
          <a:p>
            <a:fld id="{1E1280A3-A77F-4DB8-B9FC-C247AA99ACE8}" type="slidenum">
              <a:rPr lang="fr-FR" smtClean="0"/>
              <a:t>24</a:t>
            </a:fld>
            <a:endParaRPr lang="fr-FR" dirty="0"/>
          </a:p>
        </p:txBody>
      </p:sp>
      <p:pic>
        <p:nvPicPr>
          <p:cNvPr id="6" name="Image 5" descr="Une image contenant texte, capture d’écran, diagramme, Tracé&#10;&#10;Description générée automatiquement">
            <a:extLst>
              <a:ext uri="{FF2B5EF4-FFF2-40B4-BE49-F238E27FC236}">
                <a16:creationId xmlns:a16="http://schemas.microsoft.com/office/drawing/2014/main" id="{36E78215-C523-1D5A-04D4-4C57B5F7D8E0}"/>
              </a:ext>
            </a:extLst>
          </p:cNvPr>
          <p:cNvPicPr>
            <a:picLocks noChangeAspect="1"/>
          </p:cNvPicPr>
          <p:nvPr/>
        </p:nvPicPr>
        <p:blipFill>
          <a:blip r:embed="rId3"/>
          <a:stretch>
            <a:fillRect/>
          </a:stretch>
        </p:blipFill>
        <p:spPr>
          <a:xfrm>
            <a:off x="3146607" y="1469985"/>
            <a:ext cx="8919369" cy="4350244"/>
          </a:xfrm>
          <a:prstGeom prst="rect">
            <a:avLst/>
          </a:prstGeom>
        </p:spPr>
      </p:pic>
      <p:pic>
        <p:nvPicPr>
          <p:cNvPr id="9" name="Image 8" descr="Une image contenant texte, capture d’écran, cercle, Police&#10;&#10;Description générée automatiquement">
            <a:extLst>
              <a:ext uri="{FF2B5EF4-FFF2-40B4-BE49-F238E27FC236}">
                <a16:creationId xmlns:a16="http://schemas.microsoft.com/office/drawing/2014/main" id="{6C06F1DF-4801-0EC2-5D41-F9EDABDBEEB7}"/>
              </a:ext>
            </a:extLst>
          </p:cNvPr>
          <p:cNvPicPr>
            <a:picLocks noChangeAspect="1"/>
          </p:cNvPicPr>
          <p:nvPr/>
        </p:nvPicPr>
        <p:blipFill>
          <a:blip r:embed="rId4"/>
          <a:stretch>
            <a:fillRect/>
          </a:stretch>
        </p:blipFill>
        <p:spPr>
          <a:xfrm>
            <a:off x="126024" y="1567616"/>
            <a:ext cx="3845273" cy="2835074"/>
          </a:xfrm>
          <a:prstGeom prst="rect">
            <a:avLst/>
          </a:prstGeom>
        </p:spPr>
      </p:pic>
      <p:sp>
        <p:nvSpPr>
          <p:cNvPr id="4" name="ZoneTexte 3">
            <a:extLst>
              <a:ext uri="{FF2B5EF4-FFF2-40B4-BE49-F238E27FC236}">
                <a16:creationId xmlns:a16="http://schemas.microsoft.com/office/drawing/2014/main" id="{7DC0AD34-B738-E307-B564-18F6240AFF3A}"/>
              </a:ext>
            </a:extLst>
          </p:cNvPr>
          <p:cNvSpPr txBox="1"/>
          <p:nvPr/>
        </p:nvSpPr>
        <p:spPr>
          <a:xfrm>
            <a:off x="357517" y="4402690"/>
            <a:ext cx="3123860" cy="374077"/>
          </a:xfrm>
          <a:prstGeom prst="rect">
            <a:avLst/>
          </a:prstGeom>
          <a:noFill/>
        </p:spPr>
        <p:txBody>
          <a:bodyPr wrap="square" rtlCol="0">
            <a:spAutoFit/>
          </a:bodyPr>
          <a:lstStyle/>
          <a:p>
            <a:pPr>
              <a:lnSpc>
                <a:spcPct val="150000"/>
              </a:lnSpc>
            </a:pPr>
            <a:r>
              <a:rPr lang="en-GB" sz="1400" dirty="0">
                <a:latin typeface="Helvetica Neue" panose="02000503000000020004" pitchFamily="2" charset="0"/>
                <a:ea typeface="Helvetica Neue" panose="02000503000000020004" pitchFamily="2" charset="0"/>
                <a:cs typeface="Helvetica Neue" panose="02000503000000020004" pitchFamily="2" charset="0"/>
              </a:rPr>
              <a:t>Source: DECISION Etudes &amp; Conseil</a:t>
            </a:r>
          </a:p>
        </p:txBody>
      </p:sp>
    </p:spTree>
    <p:extLst>
      <p:ext uri="{BB962C8B-B14F-4D97-AF65-F5344CB8AC3E}">
        <p14:creationId xmlns:p14="http://schemas.microsoft.com/office/powerpoint/2010/main" val="1167687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rte, capture d’écran, Police&#10;&#10;Description générée automatiquement">
            <a:extLst>
              <a:ext uri="{FF2B5EF4-FFF2-40B4-BE49-F238E27FC236}">
                <a16:creationId xmlns:a16="http://schemas.microsoft.com/office/drawing/2014/main" id="{225F2711-CC79-BD1E-C08D-2ADD2F869AA4}"/>
              </a:ext>
            </a:extLst>
          </p:cNvPr>
          <p:cNvPicPr>
            <a:picLocks noChangeAspect="1"/>
          </p:cNvPicPr>
          <p:nvPr/>
        </p:nvPicPr>
        <p:blipFill>
          <a:blip r:embed="rId2"/>
          <a:stretch>
            <a:fillRect/>
          </a:stretch>
        </p:blipFill>
        <p:spPr>
          <a:xfrm>
            <a:off x="2611244" y="979572"/>
            <a:ext cx="9062944" cy="5741904"/>
          </a:xfrm>
          <a:prstGeom prst="rect">
            <a:avLst/>
          </a:prstGeom>
        </p:spPr>
      </p:pic>
      <p:sp>
        <p:nvSpPr>
          <p:cNvPr id="2" name="Titre 1">
            <a:extLst>
              <a:ext uri="{FF2B5EF4-FFF2-40B4-BE49-F238E27FC236}">
                <a16:creationId xmlns:a16="http://schemas.microsoft.com/office/drawing/2014/main" id="{1BD3D076-2BE5-844E-C583-C32670501C66}"/>
              </a:ext>
            </a:extLst>
          </p:cNvPr>
          <p:cNvSpPr txBox="1">
            <a:spLocks/>
          </p:cNvSpPr>
          <p:nvPr/>
        </p:nvSpPr>
        <p:spPr>
          <a:xfrm>
            <a:off x="838200" y="0"/>
            <a:ext cx="8368430"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00" dirty="0">
                <a:latin typeface="Helvetica Neue" panose="02000503000000020004" pitchFamily="2" charset="0"/>
                <a:ea typeface="Helvetica Neue" panose="02000503000000020004" pitchFamily="2" charset="0"/>
                <a:cs typeface="Helvetica Neue" panose="02000503000000020004" pitchFamily="2" charset="0"/>
              </a:rPr>
              <a:t>EU Chips Act</a:t>
            </a:r>
          </a:p>
          <a:p>
            <a:pPr algn="l"/>
            <a:r>
              <a:rPr lang="en-GB" sz="2900" dirty="0">
                <a:latin typeface="Helvetica Neue" panose="02000503000000020004" pitchFamily="2" charset="0"/>
                <a:ea typeface="Helvetica Neue" panose="02000503000000020004" pitchFamily="2" charset="0"/>
                <a:cs typeface="Helvetica Neue" panose="02000503000000020004" pitchFamily="2" charset="0"/>
              </a:rPr>
              <a:t>Key investments in the EU (&gt;1B€)</a:t>
            </a:r>
          </a:p>
        </p:txBody>
      </p:sp>
      <p:sp>
        <p:nvSpPr>
          <p:cNvPr id="8" name="ZoneTexte 7">
            <a:extLst>
              <a:ext uri="{FF2B5EF4-FFF2-40B4-BE49-F238E27FC236}">
                <a16:creationId xmlns:a16="http://schemas.microsoft.com/office/drawing/2014/main" id="{ADF8F344-424A-860E-FC4E-C04B51FE180A}"/>
              </a:ext>
            </a:extLst>
          </p:cNvPr>
          <p:cNvSpPr txBox="1"/>
          <p:nvPr/>
        </p:nvSpPr>
        <p:spPr>
          <a:xfrm>
            <a:off x="336406" y="3173415"/>
            <a:ext cx="2763981" cy="1785104"/>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en-US" dirty="0"/>
              <a:t>In total, €106B public and private investment </a:t>
            </a:r>
          </a:p>
          <a:p>
            <a:pPr marL="285750" indent="-285750">
              <a:spcAft>
                <a:spcPts val="1200"/>
              </a:spcAft>
              <a:buFont typeface="Wingdings" panose="05000000000000000000" pitchFamily="2" charset="2"/>
              <a:buChar char="Ø"/>
            </a:pPr>
            <a:r>
              <a:rPr lang="en-US" dirty="0"/>
              <a:t>58% of investments from US companies</a:t>
            </a:r>
          </a:p>
          <a:p>
            <a:pPr marL="285750" indent="-285750">
              <a:spcAft>
                <a:spcPts val="1200"/>
              </a:spcAft>
              <a:buFont typeface="Wingdings" panose="05000000000000000000" pitchFamily="2" charset="2"/>
              <a:buChar char="Ø"/>
            </a:pPr>
            <a:r>
              <a:rPr lang="en-US" dirty="0"/>
              <a:t>€37B delayed</a:t>
            </a:r>
          </a:p>
        </p:txBody>
      </p:sp>
      <p:sp>
        <p:nvSpPr>
          <p:cNvPr id="3" name="Espace réservé du numéro de diapositive 2">
            <a:extLst>
              <a:ext uri="{FF2B5EF4-FFF2-40B4-BE49-F238E27FC236}">
                <a16:creationId xmlns:a16="http://schemas.microsoft.com/office/drawing/2014/main" id="{A9EB53F6-B9CB-3730-29AC-AE6D0D77BE03}"/>
              </a:ext>
            </a:extLst>
          </p:cNvPr>
          <p:cNvSpPr>
            <a:spLocks noGrp="1"/>
          </p:cNvSpPr>
          <p:nvPr>
            <p:ph type="sldNum" sz="quarter" idx="4"/>
          </p:nvPr>
        </p:nvSpPr>
        <p:spPr/>
        <p:txBody>
          <a:bodyPr/>
          <a:lstStyle/>
          <a:p>
            <a:fld id="{1E1280A3-A77F-4DB8-B9FC-C247AA99ACE8}" type="slidenum">
              <a:rPr lang="fr-FR" smtClean="0"/>
              <a:t>25</a:t>
            </a:fld>
            <a:endParaRPr lang="fr-FR" dirty="0"/>
          </a:p>
        </p:txBody>
      </p:sp>
    </p:spTree>
    <p:extLst>
      <p:ext uri="{BB962C8B-B14F-4D97-AF65-F5344CB8AC3E}">
        <p14:creationId xmlns:p14="http://schemas.microsoft.com/office/powerpoint/2010/main" val="4244305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554DD-3016-17D3-2E2B-CD86D759591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9F478A4-DC27-2CE4-DCFD-8694451E4BA1}"/>
              </a:ext>
            </a:extLst>
          </p:cNvPr>
          <p:cNvSpPr txBox="1">
            <a:spLocks/>
          </p:cNvSpPr>
          <p:nvPr/>
        </p:nvSpPr>
        <p:spPr>
          <a:xfrm>
            <a:off x="768750" y="0"/>
            <a:ext cx="6036325"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Future scenarios</a:t>
            </a:r>
          </a:p>
        </p:txBody>
      </p:sp>
      <p:sp>
        <p:nvSpPr>
          <p:cNvPr id="4" name="Content Placeholder 9">
            <a:extLst>
              <a:ext uri="{FF2B5EF4-FFF2-40B4-BE49-F238E27FC236}">
                <a16:creationId xmlns:a16="http://schemas.microsoft.com/office/drawing/2014/main" id="{9DA907AB-D06A-5154-30EF-6682BE57CBEB}"/>
              </a:ext>
            </a:extLst>
          </p:cNvPr>
          <p:cNvSpPr txBox="1">
            <a:spLocks/>
          </p:cNvSpPr>
          <p:nvPr/>
        </p:nvSpPr>
        <p:spPr>
          <a:xfrm>
            <a:off x="768750" y="1496169"/>
            <a:ext cx="10946432" cy="4677371"/>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rgbClr val="58509D"/>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b="0" kern="1200">
                <a:ln>
                  <a:noFill/>
                </a:ln>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lvl="0" indent="-457200" algn="just">
              <a:lnSpc>
                <a:spcPct val="115000"/>
              </a:lnSpc>
              <a:spcAft>
                <a:spcPts val="600"/>
              </a:spcAft>
              <a:buFont typeface="+mj-lt"/>
              <a:buAutoNum type="arabicPeriod"/>
            </a:pPr>
            <a:r>
              <a:rPr lang="en-US" sz="20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Progressive de-risking, regionalization of value chains</a:t>
            </a:r>
          </a:p>
          <a:p>
            <a:pPr marL="457200" lvl="0" indent="-457200" algn="just">
              <a:lnSpc>
                <a:spcPct val="115000"/>
              </a:lnSpc>
              <a:spcAft>
                <a:spcPts val="600"/>
              </a:spcAft>
              <a:buFont typeface="+mj-lt"/>
              <a:buAutoNum type="arabicPeriod"/>
            </a:pPr>
            <a:r>
              <a:rPr lang="en-US" sz="20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Renewed US-China Economic Understanding (including a deal on </a:t>
            </a: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a:t>
            </a:r>
            <a:r>
              <a:rPr lang="en-US" sz="20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aiwan?)</a:t>
            </a:r>
          </a:p>
          <a:p>
            <a:pPr marL="457200" lvl="0" indent="-457200" algn="just">
              <a:lnSpc>
                <a:spcPct val="115000"/>
              </a:lnSpc>
              <a:spcAft>
                <a:spcPts val="600"/>
              </a:spcAft>
              <a:buFont typeface="+mj-lt"/>
              <a:buAutoNum type="arabicPeriod"/>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Escalation (likely around Taiwan) -&gt; Value chain disruption, d</a:t>
            </a:r>
            <a:r>
              <a:rPr lang="en-US" sz="20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ecoupling</a:t>
            </a:r>
          </a:p>
          <a:p>
            <a:pPr lvl="0" algn="just">
              <a:lnSpc>
                <a:spcPct val="115000"/>
              </a:lnSpc>
              <a:spcAft>
                <a:spcPts val="600"/>
              </a:spcAft>
            </a:pPr>
            <a:endPar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lvl="0" algn="just">
              <a:lnSpc>
                <a:spcPct val="115000"/>
              </a:lnSpc>
              <a:spcAft>
                <a:spcPts val="600"/>
              </a:spcAft>
            </a:pPr>
            <a:endPar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lvl="0" algn="just">
              <a:lnSpc>
                <a:spcPct val="115000"/>
              </a:lnSpc>
              <a:spcAft>
                <a:spcPts val="600"/>
              </a:spcAft>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In any scenario, how to ensure a resilient EU semiconductor ecosystem?</a:t>
            </a:r>
          </a:p>
          <a:p>
            <a:pPr marL="342900" lvl="0" indent="-342900" algn="just">
              <a:lnSpc>
                <a:spcPct val="115000"/>
              </a:lnSpc>
              <a:spcAft>
                <a:spcPts val="600"/>
              </a:spcAft>
              <a:buFont typeface="Arial" panose="020B0604020202020204" pitchFamily="34" charset="0"/>
              <a:buChar char="•"/>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Considering our key export markets: Asia, China, Taiwan, North America</a:t>
            </a:r>
          </a:p>
          <a:p>
            <a:pPr marL="342900" lvl="0" indent="-342900" algn="just">
              <a:lnSpc>
                <a:spcPct val="115000"/>
              </a:lnSpc>
              <a:spcAft>
                <a:spcPts val="600"/>
              </a:spcAft>
              <a:buFont typeface="Arial" panose="020B0604020202020204" pitchFamily="34" charset="0"/>
              <a:buChar char="•"/>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Addressing our weaknesses &amp; strategic dependencies</a:t>
            </a:r>
          </a:p>
        </p:txBody>
      </p:sp>
      <p:sp>
        <p:nvSpPr>
          <p:cNvPr id="5" name="Espace réservé du numéro de diapositive 499">
            <a:extLst>
              <a:ext uri="{FF2B5EF4-FFF2-40B4-BE49-F238E27FC236}">
                <a16:creationId xmlns:a16="http://schemas.microsoft.com/office/drawing/2014/main" id="{6BADE620-EE29-9A30-386F-3AEF7129BF6F}"/>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26</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2860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ECFC4-8CEF-91C0-B5EE-F6DED7B85CB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4D6023-A6F9-3413-F51B-587888F03D5C}"/>
              </a:ext>
            </a:extLst>
          </p:cNvPr>
          <p:cNvSpPr txBox="1">
            <a:spLocks/>
          </p:cNvSpPr>
          <p:nvPr/>
        </p:nvSpPr>
        <p:spPr>
          <a:xfrm>
            <a:off x="768750" y="0"/>
            <a:ext cx="6036325"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Challenges &amp; opportunities for the EU</a:t>
            </a:r>
          </a:p>
          <a:p>
            <a:pPr algn="l"/>
            <a:r>
              <a:rPr lang="en-GB" sz="2800"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(non-exhaustive)</a:t>
            </a:r>
          </a:p>
        </p:txBody>
      </p:sp>
      <p:sp>
        <p:nvSpPr>
          <p:cNvPr id="4" name="Content Placeholder 9">
            <a:extLst>
              <a:ext uri="{FF2B5EF4-FFF2-40B4-BE49-F238E27FC236}">
                <a16:creationId xmlns:a16="http://schemas.microsoft.com/office/drawing/2014/main" id="{98E6A18D-33D1-A645-6A8B-FE00C6EFB38B}"/>
              </a:ext>
            </a:extLst>
          </p:cNvPr>
          <p:cNvSpPr txBox="1">
            <a:spLocks/>
          </p:cNvSpPr>
          <p:nvPr/>
        </p:nvSpPr>
        <p:spPr>
          <a:xfrm>
            <a:off x="768750" y="1439017"/>
            <a:ext cx="10946432" cy="4917334"/>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rgbClr val="58509D"/>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b="0" kern="1200">
                <a:ln>
                  <a:noFill/>
                </a:ln>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just">
              <a:lnSpc>
                <a:spcPct val="115000"/>
              </a:lnSpc>
              <a:spcAft>
                <a:spcPts val="600"/>
              </a:spcAft>
            </a:pPr>
            <a:r>
              <a:rPr lang="en-US" sz="20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Challenges</a:t>
            </a:r>
          </a:p>
          <a:p>
            <a:pPr marL="342900" lvl="0" indent="-342900" algn="just">
              <a:lnSpc>
                <a:spcPct val="115000"/>
              </a:lnSpc>
              <a:spcAft>
                <a:spcPts val="600"/>
              </a:spcAft>
              <a:buFont typeface="Arial" panose="020B0604020202020204" pitchFamily="34" charset="0"/>
              <a:buChar char="•"/>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Talent gap: 75 400 workers lacking by 2030</a:t>
            </a:r>
          </a:p>
          <a:p>
            <a:pPr marL="342900" lvl="0" indent="-342900" algn="just">
              <a:lnSpc>
                <a:spcPct val="115000"/>
              </a:lnSpc>
              <a:spcAft>
                <a:spcPts val="600"/>
              </a:spcAft>
              <a:buFont typeface="Arial" panose="020B0604020202020204" pitchFamily="34" charset="0"/>
              <a:buChar char="•"/>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Find equilibrium between Asia and America</a:t>
            </a:r>
          </a:p>
          <a:p>
            <a:pPr marL="342900" lvl="0" indent="-342900" algn="just">
              <a:lnSpc>
                <a:spcPct val="115000"/>
              </a:lnSpc>
              <a:spcAft>
                <a:spcPts val="600"/>
              </a:spcAft>
              <a:buFont typeface="Arial" panose="020B0604020202020204" pitchFamily="34" charset="0"/>
              <a:buChar char="•"/>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a:r>
          </a:p>
          <a:p>
            <a:pPr lvl="0" algn="just">
              <a:lnSpc>
                <a:spcPct val="115000"/>
              </a:lnSpc>
              <a:spcAft>
                <a:spcPts val="600"/>
              </a:spcAft>
            </a:pPr>
            <a:endPar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lvl="0" algn="just">
              <a:lnSpc>
                <a:spcPct val="115000"/>
              </a:lnSpc>
              <a:spcAft>
                <a:spcPts val="600"/>
              </a:spcAft>
            </a:pPr>
            <a:r>
              <a:rPr lang="en-US" sz="2000" b="1"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Opportunities</a:t>
            </a:r>
          </a:p>
          <a:p>
            <a:pPr marL="285750" indent="-285750" algn="just">
              <a:lnSpc>
                <a:spcPct val="115000"/>
              </a:lnSpc>
              <a:spcAft>
                <a:spcPts val="600"/>
              </a:spcAft>
              <a:buFont typeface="Arial" panose="020B0604020202020204" pitchFamily="34" charset="0"/>
              <a:buChar char="•"/>
            </a:pPr>
            <a:r>
              <a:rPr lang="en-US" sz="2000" kern="1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Develop new industrial policy tools to adjust industrial policies from third countries</a:t>
            </a:r>
            <a:endPar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lgn="just">
              <a:lnSpc>
                <a:spcPct val="115000"/>
              </a:lnSpc>
              <a:spcAft>
                <a:spcPts val="600"/>
              </a:spcAft>
              <a:buFont typeface="Arial" panose="020B0604020202020204" pitchFamily="34" charset="0"/>
              <a:buChar char="•"/>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Strengthen the EU ecosystem of design of advanced processors</a:t>
            </a:r>
          </a:p>
          <a:p>
            <a:pPr marL="285750" lvl="0" indent="-285750" algn="just">
              <a:lnSpc>
                <a:spcPct val="115000"/>
              </a:lnSpc>
              <a:spcAft>
                <a:spcPts val="600"/>
              </a:spcAft>
              <a:buFont typeface="Arial" panose="020B0604020202020204" pitchFamily="34" charset="0"/>
              <a:buChar char="•"/>
            </a:pPr>
            <a:r>
              <a:rPr lang="en-US" sz="2000" kern="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5" name="Espace réservé du numéro de diapositive 499">
            <a:extLst>
              <a:ext uri="{FF2B5EF4-FFF2-40B4-BE49-F238E27FC236}">
                <a16:creationId xmlns:a16="http://schemas.microsoft.com/office/drawing/2014/main" id="{20F7A915-D47A-1758-DE5A-FC4762A39068}"/>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27</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32631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ecision" descr="Une image contenant texte, Graphique, Police, graphisme&#10;&#10;Description générée automatiquement">
            <a:extLst>
              <a:ext uri="{FF2B5EF4-FFF2-40B4-BE49-F238E27FC236}">
                <a16:creationId xmlns:a16="http://schemas.microsoft.com/office/drawing/2014/main" id="{3A36F8B1-B9F4-BA25-9BD5-28C38419A587}"/>
              </a:ext>
            </a:extLst>
          </p:cNvPr>
          <p:cNvPicPr>
            <a:picLocks noChangeAspect="1"/>
          </p:cNvPicPr>
          <p:nvPr/>
        </p:nvPicPr>
        <p:blipFill>
          <a:blip r:embed="rId2"/>
          <a:stretch>
            <a:fillRect/>
          </a:stretch>
        </p:blipFill>
        <p:spPr>
          <a:xfrm>
            <a:off x="0" y="6242572"/>
            <a:ext cx="2191327" cy="657398"/>
          </a:xfrm>
          <a:prstGeom prst="rect">
            <a:avLst/>
          </a:prstGeom>
        </p:spPr>
      </p:pic>
      <p:sp>
        <p:nvSpPr>
          <p:cNvPr id="7" name="Rectangle 6">
            <a:extLst>
              <a:ext uri="{FF2B5EF4-FFF2-40B4-BE49-F238E27FC236}">
                <a16:creationId xmlns:a16="http://schemas.microsoft.com/office/drawing/2014/main" id="{15666D0A-3ED9-1444-496E-CAD07C93844D}"/>
              </a:ext>
            </a:extLst>
          </p:cNvPr>
          <p:cNvSpPr/>
          <p:nvPr/>
        </p:nvSpPr>
        <p:spPr>
          <a:xfrm>
            <a:off x="2343255" y="6402386"/>
            <a:ext cx="8814130" cy="180975"/>
          </a:xfrm>
          <a:prstGeom prst="rect">
            <a:avLst/>
          </a:prstGeom>
          <a:solidFill>
            <a:srgbClr val="173F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a:p>
        </p:txBody>
      </p:sp>
      <p:cxnSp>
        <p:nvCxnSpPr>
          <p:cNvPr id="8" name="Connecteur droit 7">
            <a:extLst>
              <a:ext uri="{FF2B5EF4-FFF2-40B4-BE49-F238E27FC236}">
                <a16:creationId xmlns:a16="http://schemas.microsoft.com/office/drawing/2014/main" id="{D7B64122-6C2C-7BE9-7691-E0962B5448C5}"/>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F4000FC-7D92-411D-F847-F1DDA017D268}"/>
              </a:ext>
            </a:extLst>
          </p:cNvPr>
          <p:cNvPicPr>
            <a:picLocks noChangeAspect="1" noChangeArrowheads="1"/>
          </p:cNvPicPr>
          <p:nvPr/>
        </p:nvPicPr>
        <p:blipFill>
          <a:blip r:embed="rId3"/>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12BB31BF-D2A9-AAE9-7525-C4C21043ADAB}"/>
              </a:ext>
            </a:extLst>
          </p:cNvPr>
          <p:cNvSpPr txBox="1">
            <a:spLocks noChangeArrowheads="1"/>
          </p:cNvSpPr>
          <p:nvPr/>
        </p:nvSpPr>
        <p:spPr>
          <a:xfrm>
            <a:off x="812801" y="1191543"/>
            <a:ext cx="10566399" cy="4757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altLang="en-US" sz="2000" b="1" dirty="0">
                <a:latin typeface="Helvetica Neue" panose="02000503000000020004" pitchFamily="2" charset="0"/>
                <a:ea typeface="Helvetica Neue" panose="02000503000000020004" pitchFamily="2" charset="0"/>
                <a:cs typeface="Helvetica Neue" panose="02000503000000020004" pitchFamily="2" charset="0"/>
              </a:rPr>
            </a:br>
            <a:r>
              <a:rPr lang="en-US" altLang="en-US" sz="2400" b="1" dirty="0">
                <a:latin typeface="Helvetica Neue" panose="02000503000000020004" pitchFamily="2" charset="0"/>
                <a:ea typeface="Helvetica Neue" panose="02000503000000020004" pitchFamily="2" charset="0"/>
                <a:cs typeface="Helvetica Neue" panose="02000503000000020004" pitchFamily="2" charset="0"/>
              </a:rPr>
              <a:t> </a:t>
            </a:r>
            <a:br>
              <a:rPr lang="en-US" altLang="en-US" sz="2400" b="1" dirty="0">
                <a:latin typeface="Helvetica Neue" panose="02000503000000020004" pitchFamily="2" charset="0"/>
                <a:ea typeface="Helvetica Neue" panose="02000503000000020004" pitchFamily="2" charset="0"/>
                <a:cs typeface="Helvetica Neue" panose="02000503000000020004" pitchFamily="2" charset="0"/>
              </a:rPr>
            </a:b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Thank you for your attention</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1700" dirty="0">
                <a:latin typeface="Helvetica Neue" panose="02000503000000020004" pitchFamily="2" charset="0"/>
                <a:ea typeface="Helvetica Neue" panose="02000503000000020004" pitchFamily="2" charset="0"/>
                <a:cs typeface="Helvetica Neue" panose="02000503000000020004" pitchFamily="2" charset="0"/>
              </a:rPr>
              <a:t>Léo Saint-Martin</a:t>
            </a:r>
          </a:p>
          <a:p>
            <a:pPr algn="ctr"/>
            <a:r>
              <a:rPr lang="en-US" altLang="en-US" sz="1700" dirty="0">
                <a:latin typeface="Helvetica Neue" panose="02000503000000020004" pitchFamily="2" charset="0"/>
                <a:ea typeface="Helvetica Neue" panose="02000503000000020004" pitchFamily="2" charset="0"/>
                <a:cs typeface="Helvetica Neue" panose="02000503000000020004" pitchFamily="2" charset="0"/>
              </a:rPr>
              <a:t>Partner, DECISION Etudes &amp; Conseil</a:t>
            </a:r>
            <a:br>
              <a:rPr lang="en-US" altLang="en-US" sz="1700" dirty="0">
                <a:latin typeface="Helvetica Neue" panose="02000503000000020004" pitchFamily="2" charset="0"/>
                <a:ea typeface="Helvetica Neue" panose="02000503000000020004" pitchFamily="2" charset="0"/>
                <a:cs typeface="Helvetica Neue" panose="02000503000000020004" pitchFamily="2" charset="0"/>
              </a:rPr>
            </a:br>
            <a:r>
              <a:rPr lang="en-US" altLang="en-US" sz="1700" dirty="0">
                <a:latin typeface="Helvetica Neue" panose="02000503000000020004" pitchFamily="2" charset="0"/>
                <a:ea typeface="Helvetica Neue" panose="02000503000000020004" pitchFamily="2" charset="0"/>
                <a:cs typeface="Helvetica Neue" panose="02000503000000020004" pitchFamily="2" charset="0"/>
                <a:hlinkClick r:id="rId4"/>
              </a:rPr>
              <a:t>saint-martin@decision.eu</a:t>
            </a:r>
            <a:endParaRPr lang="en-US" altLang="en-US" sz="1700"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1700" dirty="0">
                <a:latin typeface="Helvetica Neue" panose="02000503000000020004" pitchFamily="2" charset="0"/>
                <a:ea typeface="Helvetica Neue" panose="02000503000000020004" pitchFamily="2" charset="0"/>
                <a:cs typeface="Helvetica Neue" panose="02000503000000020004" pitchFamily="2" charset="0"/>
              </a:rPr>
              <a:t>+33 6 31 18 91 84</a:t>
            </a:r>
            <a:br>
              <a:rPr lang="en-US" altLang="en-US" sz="2400" dirty="0">
                <a:latin typeface="Helvetica Neue" panose="02000503000000020004" pitchFamily="2" charset="0"/>
                <a:ea typeface="Helvetica Neue" panose="02000503000000020004" pitchFamily="2" charset="0"/>
                <a:cs typeface="Helvetica Neue" panose="02000503000000020004" pitchFamily="2" charset="0"/>
              </a:rPr>
            </a:br>
            <a:br>
              <a:rPr lang="en-US" altLang="en-US" sz="2400" dirty="0">
                <a:latin typeface="Helvetica Neue" panose="02000503000000020004" pitchFamily="2" charset="0"/>
                <a:ea typeface="Helvetica Neue" panose="02000503000000020004" pitchFamily="2" charset="0"/>
                <a:cs typeface="Helvetica Neue" panose="02000503000000020004" pitchFamily="2" charset="0"/>
              </a:rPr>
            </a:br>
            <a:endParaRPr lang="en-US" alt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Espace réservé du numéro de diapositive 3">
            <a:extLst>
              <a:ext uri="{FF2B5EF4-FFF2-40B4-BE49-F238E27FC236}">
                <a16:creationId xmlns:a16="http://schemas.microsoft.com/office/drawing/2014/main" id="{29F783DA-D6F1-B4E5-29ED-6241BE78F715}"/>
              </a:ext>
            </a:extLst>
          </p:cNvPr>
          <p:cNvSpPr>
            <a:spLocks noGrp="1"/>
          </p:cNvSpPr>
          <p:nvPr>
            <p:ph type="sldNum" sz="quarter" idx="4"/>
          </p:nvPr>
        </p:nvSpPr>
        <p:spPr/>
        <p:txBody>
          <a:bodyPr/>
          <a:lstStyle/>
          <a:p>
            <a:fld id="{1E1280A3-A77F-4DB8-B9FC-C247AA99ACE8}" type="slidenum">
              <a:rPr lang="fr-FR" smtClean="0"/>
              <a:t>28</a:t>
            </a:fld>
            <a:endParaRPr lang="fr-FR" dirty="0"/>
          </a:p>
        </p:txBody>
      </p:sp>
    </p:spTree>
    <p:extLst>
      <p:ext uri="{BB962C8B-B14F-4D97-AF65-F5344CB8AC3E}">
        <p14:creationId xmlns:p14="http://schemas.microsoft.com/office/powerpoint/2010/main" val="3328784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ecision" descr="Une image contenant texte, Graphique, Police, graphisme&#10;&#10;Description générée automatiquement">
            <a:extLst>
              <a:ext uri="{FF2B5EF4-FFF2-40B4-BE49-F238E27FC236}">
                <a16:creationId xmlns:a16="http://schemas.microsoft.com/office/drawing/2014/main" id="{3A36F8B1-B9F4-BA25-9BD5-28C38419A587}"/>
              </a:ext>
            </a:extLst>
          </p:cNvPr>
          <p:cNvPicPr>
            <a:picLocks noChangeAspect="1"/>
          </p:cNvPicPr>
          <p:nvPr/>
        </p:nvPicPr>
        <p:blipFill>
          <a:blip r:embed="rId3"/>
          <a:stretch>
            <a:fillRect/>
          </a:stretch>
        </p:blipFill>
        <p:spPr>
          <a:xfrm>
            <a:off x="0" y="6242572"/>
            <a:ext cx="2191327" cy="657398"/>
          </a:xfrm>
          <a:prstGeom prst="rect">
            <a:avLst/>
          </a:prstGeom>
        </p:spPr>
      </p:pic>
      <p:cxnSp>
        <p:nvCxnSpPr>
          <p:cNvPr id="8" name="Connecteur droit 7">
            <a:extLst>
              <a:ext uri="{FF2B5EF4-FFF2-40B4-BE49-F238E27FC236}">
                <a16:creationId xmlns:a16="http://schemas.microsoft.com/office/drawing/2014/main" id="{D7B64122-6C2C-7BE9-7691-E0962B5448C5}"/>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6B736982-4155-8964-3F60-B2DC9952732D}"/>
              </a:ext>
            </a:extLst>
          </p:cNvPr>
          <p:cNvPicPr>
            <a:picLocks noChangeAspect="1" noChangeArrowheads="1"/>
          </p:cNvPicPr>
          <p:nvPr/>
        </p:nvPicPr>
        <p:blipFill>
          <a:blip r:embed="rId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CC590B9-3982-344F-B2D5-4B86194E1123}"/>
              </a:ext>
            </a:extLst>
          </p:cNvPr>
          <p:cNvSpPr txBox="1">
            <a:spLocks noChangeArrowheads="1"/>
          </p:cNvSpPr>
          <p:nvPr/>
        </p:nvSpPr>
        <p:spPr>
          <a:xfrm>
            <a:off x="812801" y="1191543"/>
            <a:ext cx="10566399" cy="4757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(1)</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Overview of the Semiconductor Industry</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The World’s Most Globalized Sector</a:t>
            </a:r>
            <a:endParaRPr lang="en-US" altLang="en-US" sz="3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Espace réservé du numéro de diapositive 1">
            <a:extLst>
              <a:ext uri="{FF2B5EF4-FFF2-40B4-BE49-F238E27FC236}">
                <a16:creationId xmlns:a16="http://schemas.microsoft.com/office/drawing/2014/main" id="{4713CB63-AF8E-61F4-0C1E-B55A576C950B}"/>
              </a:ext>
            </a:extLst>
          </p:cNvPr>
          <p:cNvSpPr>
            <a:spLocks noGrp="1"/>
          </p:cNvSpPr>
          <p:nvPr>
            <p:ph type="sldNum" sz="quarter" idx="4"/>
          </p:nvPr>
        </p:nvSpPr>
        <p:spPr/>
        <p:txBody>
          <a:bodyPr/>
          <a:lstStyle/>
          <a:p>
            <a:fld id="{1E1280A3-A77F-4DB8-B9FC-C247AA99ACE8}" type="slidenum">
              <a:rPr lang="fr-FR" smtClean="0"/>
              <a:t>3</a:t>
            </a:fld>
            <a:endParaRPr lang="fr-FR" dirty="0"/>
          </a:p>
        </p:txBody>
      </p:sp>
    </p:spTree>
    <p:extLst>
      <p:ext uri="{BB962C8B-B14F-4D97-AF65-F5344CB8AC3E}">
        <p14:creationId xmlns:p14="http://schemas.microsoft.com/office/powerpoint/2010/main" val="2957047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rte&#10;&#10;Description générée automatiquement">
            <a:extLst>
              <a:ext uri="{FF2B5EF4-FFF2-40B4-BE49-F238E27FC236}">
                <a16:creationId xmlns:a16="http://schemas.microsoft.com/office/drawing/2014/main" id="{9D3E76F3-258B-CE10-A9BF-C30126EA8B38}"/>
              </a:ext>
            </a:extLst>
          </p:cNvPr>
          <p:cNvPicPr>
            <a:picLocks noChangeAspect="1"/>
          </p:cNvPicPr>
          <p:nvPr/>
        </p:nvPicPr>
        <p:blipFill>
          <a:blip r:embed="rId3"/>
          <a:stretch>
            <a:fillRect/>
          </a:stretch>
        </p:blipFill>
        <p:spPr>
          <a:xfrm>
            <a:off x="763930" y="1070177"/>
            <a:ext cx="10818470" cy="5633498"/>
          </a:xfrm>
          <a:prstGeom prst="rect">
            <a:avLst/>
          </a:prstGeom>
        </p:spPr>
      </p:pic>
      <p:sp>
        <p:nvSpPr>
          <p:cNvPr id="3" name="Titre 1">
            <a:extLst>
              <a:ext uri="{FF2B5EF4-FFF2-40B4-BE49-F238E27FC236}">
                <a16:creationId xmlns:a16="http://schemas.microsoft.com/office/drawing/2014/main" id="{B9724544-66BA-BDBD-5F5C-690F3890D520}"/>
              </a:ext>
            </a:extLst>
          </p:cNvPr>
          <p:cNvSpPr txBox="1">
            <a:spLocks/>
          </p:cNvSpPr>
          <p:nvPr/>
        </p:nvSpPr>
        <p:spPr>
          <a:xfrm>
            <a:off x="763930" y="23150"/>
            <a:ext cx="5995686" cy="914793"/>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Semiconductor front-end manufacturing installed capacities in 2023</a:t>
            </a:r>
          </a:p>
        </p:txBody>
      </p:sp>
      <p:sp>
        <p:nvSpPr>
          <p:cNvPr id="2" name="Espace réservé du numéro de diapositive 1">
            <a:extLst>
              <a:ext uri="{FF2B5EF4-FFF2-40B4-BE49-F238E27FC236}">
                <a16:creationId xmlns:a16="http://schemas.microsoft.com/office/drawing/2014/main" id="{8A304294-2CDB-28F0-73EC-CEA0E52311AB}"/>
              </a:ext>
            </a:extLst>
          </p:cNvPr>
          <p:cNvSpPr>
            <a:spLocks noGrp="1"/>
          </p:cNvSpPr>
          <p:nvPr>
            <p:ph type="sldNum" sz="quarter" idx="4"/>
          </p:nvPr>
        </p:nvSpPr>
        <p:spPr/>
        <p:txBody>
          <a:bodyPr/>
          <a:lstStyle/>
          <a:p>
            <a:fld id="{1E1280A3-A77F-4DB8-B9FC-C247AA99ACE8}" type="slidenum">
              <a:rPr lang="fr-FR" smtClean="0"/>
              <a:t>4</a:t>
            </a:fld>
            <a:endParaRPr lang="fr-FR" dirty="0"/>
          </a:p>
        </p:txBody>
      </p:sp>
    </p:spTree>
    <p:extLst>
      <p:ext uri="{BB962C8B-B14F-4D97-AF65-F5344CB8AC3E}">
        <p14:creationId xmlns:p14="http://schemas.microsoft.com/office/powerpoint/2010/main" val="4287103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rte, capture d’écran, diagramme&#10;&#10;Description générée automatiquement">
            <a:extLst>
              <a:ext uri="{FF2B5EF4-FFF2-40B4-BE49-F238E27FC236}">
                <a16:creationId xmlns:a16="http://schemas.microsoft.com/office/drawing/2014/main" id="{390DFD54-D2BD-CD46-5289-8AFAA73A63FC}"/>
              </a:ext>
            </a:extLst>
          </p:cNvPr>
          <p:cNvPicPr>
            <a:picLocks noChangeAspect="1"/>
          </p:cNvPicPr>
          <p:nvPr/>
        </p:nvPicPr>
        <p:blipFill>
          <a:blip r:embed="rId3"/>
          <a:stretch>
            <a:fillRect/>
          </a:stretch>
        </p:blipFill>
        <p:spPr>
          <a:xfrm>
            <a:off x="257433" y="1144127"/>
            <a:ext cx="11677134" cy="5583925"/>
          </a:xfrm>
          <a:prstGeom prst="rect">
            <a:avLst/>
          </a:prstGeom>
        </p:spPr>
      </p:pic>
      <p:sp>
        <p:nvSpPr>
          <p:cNvPr id="4" name="Titre 1">
            <a:extLst>
              <a:ext uri="{FF2B5EF4-FFF2-40B4-BE49-F238E27FC236}">
                <a16:creationId xmlns:a16="http://schemas.microsoft.com/office/drawing/2014/main" id="{B4110D5B-526C-DF86-FB85-50D3C4AE2A78}"/>
              </a:ext>
            </a:extLst>
          </p:cNvPr>
          <p:cNvSpPr txBox="1">
            <a:spLocks/>
          </p:cNvSpPr>
          <p:nvPr/>
        </p:nvSpPr>
        <p:spPr>
          <a:xfrm>
            <a:off x="763929" y="0"/>
            <a:ext cx="8442701" cy="9147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Helvetica Neue" panose="02000503000000020004" pitchFamily="2" charset="0"/>
                <a:ea typeface="Helvetica Neue" panose="02000503000000020004" pitchFamily="2" charset="0"/>
                <a:cs typeface="Helvetica Neue" panose="02000503000000020004" pitchFamily="2" charset="0"/>
              </a:rPr>
              <a:t>Semiconductor landscape in 2023</a:t>
            </a:r>
          </a:p>
        </p:txBody>
      </p:sp>
      <p:sp>
        <p:nvSpPr>
          <p:cNvPr id="2" name="Espace réservé du numéro de diapositive 1">
            <a:extLst>
              <a:ext uri="{FF2B5EF4-FFF2-40B4-BE49-F238E27FC236}">
                <a16:creationId xmlns:a16="http://schemas.microsoft.com/office/drawing/2014/main" id="{8D2EA54E-AA68-DEDE-2EA6-CC3052DEF176}"/>
              </a:ext>
            </a:extLst>
          </p:cNvPr>
          <p:cNvSpPr>
            <a:spLocks noGrp="1"/>
          </p:cNvSpPr>
          <p:nvPr>
            <p:ph type="sldNum" sz="quarter" idx="4"/>
          </p:nvPr>
        </p:nvSpPr>
        <p:spPr/>
        <p:txBody>
          <a:bodyPr/>
          <a:lstStyle/>
          <a:p>
            <a:fld id="{1E1280A3-A77F-4DB8-B9FC-C247AA99ACE8}" type="slidenum">
              <a:rPr lang="fr-FR" smtClean="0"/>
              <a:t>5</a:t>
            </a:fld>
            <a:endParaRPr lang="fr-FR" dirty="0"/>
          </a:p>
        </p:txBody>
      </p:sp>
    </p:spTree>
    <p:extLst>
      <p:ext uri="{BB962C8B-B14F-4D97-AF65-F5344CB8AC3E}">
        <p14:creationId xmlns:p14="http://schemas.microsoft.com/office/powerpoint/2010/main" val="1144330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E90DE-D655-86F3-2E4B-57080CC1E33A}"/>
            </a:ext>
          </a:extLst>
        </p:cNvPr>
        <p:cNvGrpSpPr/>
        <p:nvPr/>
      </p:nvGrpSpPr>
      <p:grpSpPr>
        <a:xfrm>
          <a:off x="0" y="0"/>
          <a:ext cx="0" cy="0"/>
          <a:chOff x="0" y="0"/>
          <a:chExt cx="0" cy="0"/>
        </a:xfrm>
      </p:grpSpPr>
      <p:pic>
        <p:nvPicPr>
          <p:cNvPr id="6" name="decision" descr="Une image contenant texte, Graphique, Police, graphisme&#10;&#10;Description générée automatiquement">
            <a:extLst>
              <a:ext uri="{FF2B5EF4-FFF2-40B4-BE49-F238E27FC236}">
                <a16:creationId xmlns:a16="http://schemas.microsoft.com/office/drawing/2014/main" id="{8C899711-666B-0B1D-1F82-C118030CC80C}"/>
              </a:ext>
            </a:extLst>
          </p:cNvPr>
          <p:cNvPicPr>
            <a:picLocks noChangeAspect="1"/>
          </p:cNvPicPr>
          <p:nvPr/>
        </p:nvPicPr>
        <p:blipFill>
          <a:blip r:embed="rId3"/>
          <a:stretch>
            <a:fillRect/>
          </a:stretch>
        </p:blipFill>
        <p:spPr>
          <a:xfrm>
            <a:off x="0" y="6242572"/>
            <a:ext cx="2191327" cy="657398"/>
          </a:xfrm>
          <a:prstGeom prst="rect">
            <a:avLst/>
          </a:prstGeom>
        </p:spPr>
      </p:pic>
      <p:cxnSp>
        <p:nvCxnSpPr>
          <p:cNvPr id="8" name="Connecteur droit 7">
            <a:extLst>
              <a:ext uri="{FF2B5EF4-FFF2-40B4-BE49-F238E27FC236}">
                <a16:creationId xmlns:a16="http://schemas.microsoft.com/office/drawing/2014/main" id="{80F9ABBC-7962-8DE7-A5B8-E7A5049B8BDE}"/>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10A32FD-2466-CB00-A9A0-10FAEEF1AFDD}"/>
              </a:ext>
            </a:extLst>
          </p:cNvPr>
          <p:cNvPicPr>
            <a:picLocks noChangeAspect="1" noChangeArrowheads="1"/>
          </p:cNvPicPr>
          <p:nvPr/>
        </p:nvPicPr>
        <p:blipFill>
          <a:blip r:embed="rId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BB8AC7F-0573-B7C7-6681-16459513E527}"/>
              </a:ext>
            </a:extLst>
          </p:cNvPr>
          <p:cNvSpPr txBox="1">
            <a:spLocks noChangeArrowheads="1"/>
          </p:cNvSpPr>
          <p:nvPr/>
        </p:nvSpPr>
        <p:spPr>
          <a:xfrm>
            <a:off x="812801" y="1191543"/>
            <a:ext cx="10566399" cy="4757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b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 </a:t>
            </a:r>
            <a:b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b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(2)</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1990s – 2020s</a:t>
            </a:r>
          </a:p>
          <a:p>
            <a:pPr algn="ctr"/>
            <a:endParaRPr lang="en-US" altLang="en-US" sz="30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3000" b="1" dirty="0">
                <a:latin typeface="Helvetica Neue" panose="02000503000000020004" pitchFamily="2" charset="0"/>
                <a:ea typeface="Helvetica Neue" panose="02000503000000020004" pitchFamily="2" charset="0"/>
                <a:cs typeface="Helvetica Neue" panose="02000503000000020004" pitchFamily="2" charset="0"/>
              </a:rPr>
              <a:t>A shifting Geopolitical Environment</a:t>
            </a:r>
            <a:br>
              <a:rPr lang="en-US" altLang="en-US" sz="3000" dirty="0">
                <a:latin typeface="Helvetica Neue" panose="02000503000000020004" pitchFamily="2" charset="0"/>
                <a:ea typeface="Helvetica Neue" panose="02000503000000020004" pitchFamily="2" charset="0"/>
                <a:cs typeface="Helvetica Neue" panose="02000503000000020004" pitchFamily="2" charset="0"/>
              </a:rPr>
            </a:br>
            <a:br>
              <a:rPr lang="en-US" altLang="en-US" sz="3000" dirty="0">
                <a:latin typeface="Helvetica Neue" panose="02000503000000020004" pitchFamily="2" charset="0"/>
                <a:ea typeface="Helvetica Neue" panose="02000503000000020004" pitchFamily="2" charset="0"/>
                <a:cs typeface="Helvetica Neue" panose="02000503000000020004" pitchFamily="2" charset="0"/>
              </a:rPr>
            </a:br>
            <a:endParaRPr lang="en-US" altLang="en-US" sz="3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Espace réservé du numéro de diapositive 1">
            <a:extLst>
              <a:ext uri="{FF2B5EF4-FFF2-40B4-BE49-F238E27FC236}">
                <a16:creationId xmlns:a16="http://schemas.microsoft.com/office/drawing/2014/main" id="{278D44F6-FC0A-067A-2457-1B3E6F54A86A}"/>
              </a:ext>
            </a:extLst>
          </p:cNvPr>
          <p:cNvSpPr>
            <a:spLocks noGrp="1"/>
          </p:cNvSpPr>
          <p:nvPr>
            <p:ph type="sldNum" sz="quarter" idx="4"/>
          </p:nvPr>
        </p:nvSpPr>
        <p:spPr/>
        <p:txBody>
          <a:bodyPr/>
          <a:lstStyle/>
          <a:p>
            <a:fld id="{1E1280A3-A77F-4DB8-B9FC-C247AA99ACE8}" type="slidenum">
              <a:rPr lang="fr-FR" smtClean="0"/>
              <a:t>6</a:t>
            </a:fld>
            <a:endParaRPr lang="fr-FR" dirty="0"/>
          </a:p>
        </p:txBody>
      </p:sp>
    </p:spTree>
    <p:extLst>
      <p:ext uri="{BB962C8B-B14F-4D97-AF65-F5344CB8AC3E}">
        <p14:creationId xmlns:p14="http://schemas.microsoft.com/office/powerpoint/2010/main" val="2484785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94CA7-ED4B-06FE-9B9F-3320A2A19703}"/>
            </a:ext>
          </a:extLst>
        </p:cNvPr>
        <p:cNvGrpSpPr/>
        <p:nvPr/>
      </p:nvGrpSpPr>
      <p:grpSpPr>
        <a:xfrm>
          <a:off x="0" y="0"/>
          <a:ext cx="0" cy="0"/>
          <a:chOff x="0" y="0"/>
          <a:chExt cx="0" cy="0"/>
        </a:xfrm>
      </p:grpSpPr>
      <p:pic>
        <p:nvPicPr>
          <p:cNvPr id="3" name="Image 2" descr="Une image contenant texte, carte&#10;&#10;Description générée automatiquement">
            <a:extLst>
              <a:ext uri="{FF2B5EF4-FFF2-40B4-BE49-F238E27FC236}">
                <a16:creationId xmlns:a16="http://schemas.microsoft.com/office/drawing/2014/main" id="{A81EB814-07D7-4C0B-967A-A6BACA407DC1}"/>
              </a:ext>
            </a:extLst>
          </p:cNvPr>
          <p:cNvPicPr>
            <a:picLocks noChangeAspect="1"/>
          </p:cNvPicPr>
          <p:nvPr/>
        </p:nvPicPr>
        <p:blipFill>
          <a:blip r:embed="rId3"/>
          <a:stretch>
            <a:fillRect/>
          </a:stretch>
        </p:blipFill>
        <p:spPr>
          <a:xfrm>
            <a:off x="495977" y="1055283"/>
            <a:ext cx="11200047" cy="5775157"/>
          </a:xfrm>
          <a:prstGeom prst="rect">
            <a:avLst/>
          </a:prstGeom>
        </p:spPr>
      </p:pic>
      <p:pic>
        <p:nvPicPr>
          <p:cNvPr id="10" name="Picture 2">
            <a:extLst>
              <a:ext uri="{FF2B5EF4-FFF2-40B4-BE49-F238E27FC236}">
                <a16:creationId xmlns:a16="http://schemas.microsoft.com/office/drawing/2014/main" id="{1F95C65E-188A-FF5A-6F76-B042ABDE7C77}"/>
              </a:ext>
            </a:extLst>
          </p:cNvPr>
          <p:cNvPicPr>
            <a:picLocks noChangeAspect="1" noChangeArrowheads="1"/>
          </p:cNvPicPr>
          <p:nvPr/>
        </p:nvPicPr>
        <p:blipFill>
          <a:blip r:embed="rId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Titre 1">
            <a:extLst>
              <a:ext uri="{FF2B5EF4-FFF2-40B4-BE49-F238E27FC236}">
                <a16:creationId xmlns:a16="http://schemas.microsoft.com/office/drawing/2014/main" id="{BF19F306-6645-E02E-9161-BA0840B54B35}"/>
              </a:ext>
            </a:extLst>
          </p:cNvPr>
          <p:cNvSpPr txBox="1">
            <a:spLocks/>
          </p:cNvSpPr>
          <p:nvPr/>
        </p:nvSpPr>
        <p:spPr>
          <a:xfrm>
            <a:off x="757175" y="173625"/>
            <a:ext cx="6925043" cy="58402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GB" sz="2400" dirty="0">
                <a:latin typeface="Helvetica Neue" panose="02000503000000020004" pitchFamily="2" charset="0"/>
                <a:ea typeface="Helvetica Neue" panose="02000503000000020004" pitchFamily="2" charset="0"/>
                <a:cs typeface="Helvetica Neue" panose="02000503000000020004" pitchFamily="2" charset="0"/>
              </a:rPr>
              <a:t>Globalization in a unipolar World (1991-2014)</a:t>
            </a:r>
          </a:p>
        </p:txBody>
      </p:sp>
      <p:sp>
        <p:nvSpPr>
          <p:cNvPr id="500" name="Espace réservé du numéro de diapositive 499">
            <a:extLst>
              <a:ext uri="{FF2B5EF4-FFF2-40B4-BE49-F238E27FC236}">
                <a16:creationId xmlns:a16="http://schemas.microsoft.com/office/drawing/2014/main" id="{BFA4061F-2BE6-6750-A627-DA563051E6DB}"/>
              </a:ext>
            </a:extLst>
          </p:cNvPr>
          <p:cNvSpPr>
            <a:spLocks noGrp="1"/>
          </p:cNvSpPr>
          <p:nvPr>
            <p:ph type="sldNum" sz="quarter" idx="4"/>
          </p:nvPr>
        </p:nvSpPr>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7</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54655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D5CEB-85A2-183B-D358-BA7841AB893E}"/>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64B8CD2E-C894-87A1-03D6-AB03D4E83B3B}"/>
              </a:ext>
            </a:extLst>
          </p:cNvPr>
          <p:cNvSpPr/>
          <p:nvPr/>
        </p:nvSpPr>
        <p:spPr>
          <a:xfrm>
            <a:off x="0" y="4754950"/>
            <a:ext cx="12192000" cy="21030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2643CA76-9AE5-5107-8781-F8B96883D3A9}"/>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3639E796-F13D-CBA4-D7D0-8A3118F12D33}"/>
              </a:ext>
            </a:extLst>
          </p:cNvPr>
          <p:cNvPicPr>
            <a:picLocks noChangeAspect="1" noChangeArrowheads="1"/>
          </p:cNvPicPr>
          <p:nvPr/>
        </p:nvPicPr>
        <p:blipFill>
          <a:blip r:embed="rId3"/>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Titre 1">
            <a:extLst>
              <a:ext uri="{FF2B5EF4-FFF2-40B4-BE49-F238E27FC236}">
                <a16:creationId xmlns:a16="http://schemas.microsoft.com/office/drawing/2014/main" id="{0B7CDB01-A03C-7B30-D34E-D2C5E4479982}"/>
              </a:ext>
            </a:extLst>
          </p:cNvPr>
          <p:cNvSpPr txBox="1">
            <a:spLocks/>
          </p:cNvSpPr>
          <p:nvPr/>
        </p:nvSpPr>
        <p:spPr>
          <a:xfrm>
            <a:off x="745601" y="173625"/>
            <a:ext cx="6037434" cy="74116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GB" sz="2800" dirty="0">
                <a:latin typeface="Helvetica Neue" panose="02000503000000020004" pitchFamily="2" charset="0"/>
                <a:ea typeface="Helvetica Neue" panose="02000503000000020004" pitchFamily="2" charset="0"/>
                <a:cs typeface="Helvetica Neue" panose="02000503000000020004" pitchFamily="2" charset="0"/>
              </a:rPr>
              <a:t>Towards multipolarity (2000-2023)</a:t>
            </a:r>
          </a:p>
        </p:txBody>
      </p:sp>
      <p:sp>
        <p:nvSpPr>
          <p:cNvPr id="7" name="Flèche vers la droite 6">
            <a:extLst>
              <a:ext uri="{FF2B5EF4-FFF2-40B4-BE49-F238E27FC236}">
                <a16:creationId xmlns:a16="http://schemas.microsoft.com/office/drawing/2014/main" id="{39AC628B-4D63-40BA-AA0B-A60FFC3984E5}"/>
              </a:ext>
            </a:extLst>
          </p:cNvPr>
          <p:cNvSpPr/>
          <p:nvPr/>
        </p:nvSpPr>
        <p:spPr>
          <a:xfrm>
            <a:off x="783940" y="4895887"/>
            <a:ext cx="10673903" cy="46313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2">
            <a:extLst>
              <a:ext uri="{FF2B5EF4-FFF2-40B4-BE49-F238E27FC236}">
                <a16:creationId xmlns:a16="http://schemas.microsoft.com/office/drawing/2014/main" id="{CBCC8805-4C68-3D8A-CB09-569892E51460}"/>
              </a:ext>
            </a:extLst>
          </p:cNvPr>
          <p:cNvSpPr txBox="1">
            <a:spLocks noChangeArrowheads="1"/>
          </p:cNvSpPr>
          <p:nvPr/>
        </p:nvSpPr>
        <p:spPr>
          <a:xfrm>
            <a:off x="1364643" y="6077685"/>
            <a:ext cx="5834809" cy="6992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ltLang="en-US" sz="1600" b="1" dirty="0">
                <a:latin typeface="Helvetica Neue" panose="02000503000000020004" pitchFamily="2" charset="0"/>
                <a:ea typeface="Helvetica Neue" panose="02000503000000020004" pitchFamily="2" charset="0"/>
                <a:cs typeface="Helvetica Neue" panose="02000503000000020004" pitchFamily="2" charset="0"/>
              </a:rPr>
              <a:t>2001</a:t>
            </a:r>
          </a:p>
          <a:p>
            <a:pPr>
              <a:spcAft>
                <a:spcPts val="600"/>
              </a:spcAft>
            </a:pPr>
            <a:r>
              <a:rPr lang="en-US" altLang="en-US" sz="1600" dirty="0">
                <a:latin typeface="Helvetica Neue" panose="02000503000000020004" pitchFamily="2" charset="0"/>
                <a:ea typeface="Helvetica Neue" panose="02000503000000020004" pitchFamily="2" charset="0"/>
                <a:cs typeface="Helvetica Neue" panose="02000503000000020004" pitchFamily="2" charset="0"/>
              </a:rPr>
              <a:t>Creation of the Shanghai Cooperation Organization</a:t>
            </a:r>
            <a:endParaRPr lang="en-US" alt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2" name="Connecteur droit 11">
            <a:extLst>
              <a:ext uri="{FF2B5EF4-FFF2-40B4-BE49-F238E27FC236}">
                <a16:creationId xmlns:a16="http://schemas.microsoft.com/office/drawing/2014/main" id="{25AB742D-4C91-4341-3D0E-A64E4DC3FE23}"/>
              </a:ext>
            </a:extLst>
          </p:cNvPr>
          <p:cNvCxnSpPr>
            <a:cxnSpLocks/>
          </p:cNvCxnSpPr>
          <p:nvPr/>
        </p:nvCxnSpPr>
        <p:spPr>
          <a:xfrm>
            <a:off x="1102471" y="5261744"/>
            <a:ext cx="0" cy="744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2">
            <a:extLst>
              <a:ext uri="{FF2B5EF4-FFF2-40B4-BE49-F238E27FC236}">
                <a16:creationId xmlns:a16="http://schemas.microsoft.com/office/drawing/2014/main" id="{E111AA26-5F10-00EB-31AB-15AD3C55551E}"/>
              </a:ext>
            </a:extLst>
          </p:cNvPr>
          <p:cNvSpPr txBox="1">
            <a:spLocks noChangeArrowheads="1"/>
          </p:cNvSpPr>
          <p:nvPr/>
        </p:nvSpPr>
        <p:spPr>
          <a:xfrm>
            <a:off x="1343126" y="5359905"/>
            <a:ext cx="4636858" cy="93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1600" b="1" noProof="0" dirty="0">
                <a:latin typeface="Helvetica Neue" panose="02000503000000020004" pitchFamily="2" charset="0"/>
                <a:ea typeface="Helvetica Neue" panose="02000503000000020004" pitchFamily="2" charset="0"/>
                <a:cs typeface="Helvetica Neue" panose="02000503000000020004" pitchFamily="2" charset="0"/>
              </a:rPr>
              <a:t>2014</a:t>
            </a:r>
          </a:p>
          <a:p>
            <a:pPr algn="r">
              <a:spcAft>
                <a:spcPts val="600"/>
              </a:spcAft>
            </a:pPr>
            <a:r>
              <a:rPr lang="en-US" sz="1600" noProof="0" dirty="0">
                <a:latin typeface="Helvetica Neue" panose="02000503000000020004" pitchFamily="2" charset="0"/>
                <a:ea typeface="Helvetica Neue" panose="02000503000000020004" pitchFamily="2" charset="0"/>
                <a:cs typeface="Helvetica Neue" panose="02000503000000020004" pitchFamily="2" charset="0"/>
              </a:rPr>
              <a:t>Annexation of Crimea by Russia</a:t>
            </a:r>
          </a:p>
          <a:p>
            <a:pPr algn="r">
              <a:spcAft>
                <a:spcPts val="600"/>
              </a:spcAft>
            </a:pPr>
            <a:r>
              <a:rPr lang="en-US" sz="1600" dirty="0">
                <a:latin typeface="Helvetica Neue" panose="02000503000000020004" pitchFamily="2" charset="0"/>
                <a:ea typeface="Helvetica Neue" panose="02000503000000020004" pitchFamily="2" charset="0"/>
                <a:cs typeface="Helvetica Neue" panose="02000503000000020004" pitchFamily="2" charset="0"/>
              </a:rPr>
              <a:t>New Development Bank of the BRICS</a:t>
            </a:r>
            <a:endParaRPr lang="en-US" sz="1200" noProof="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2">
            <a:extLst>
              <a:ext uri="{FF2B5EF4-FFF2-40B4-BE49-F238E27FC236}">
                <a16:creationId xmlns:a16="http://schemas.microsoft.com/office/drawing/2014/main" id="{8C025ED2-D8FC-AEB0-EAA2-94A3639AD6B9}"/>
              </a:ext>
            </a:extLst>
          </p:cNvPr>
          <p:cNvSpPr txBox="1">
            <a:spLocks noChangeArrowheads="1"/>
          </p:cNvSpPr>
          <p:nvPr/>
        </p:nvSpPr>
        <p:spPr>
          <a:xfrm>
            <a:off x="8538241" y="5359905"/>
            <a:ext cx="2310634" cy="93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ltLang="en-US" sz="1600" b="1" dirty="0">
                <a:latin typeface="Helvetica Neue" panose="02000503000000020004" pitchFamily="2" charset="0"/>
                <a:ea typeface="Helvetica Neue" panose="02000503000000020004" pitchFamily="2" charset="0"/>
                <a:cs typeface="Helvetica Neue" panose="02000503000000020004" pitchFamily="2" charset="0"/>
              </a:rPr>
              <a:t>2019</a:t>
            </a:r>
          </a:p>
          <a:p>
            <a:pPr>
              <a:spcAft>
                <a:spcPts val="600"/>
              </a:spcAft>
            </a:pPr>
            <a:r>
              <a:rPr lang="en-US" altLang="en-US" sz="1600" dirty="0">
                <a:latin typeface="Helvetica Neue" panose="02000503000000020004" pitchFamily="2" charset="0"/>
                <a:ea typeface="Helvetica Neue" panose="02000503000000020004" pitchFamily="2" charset="0"/>
                <a:cs typeface="Helvetica Neue" panose="02000503000000020004" pitchFamily="2" charset="0"/>
              </a:rPr>
              <a:t>U.S. Blockade of the WTO Appellate Body</a:t>
            </a:r>
            <a:endParaRPr lang="en-US" alt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8" name="Connecteur droit 17">
            <a:extLst>
              <a:ext uri="{FF2B5EF4-FFF2-40B4-BE49-F238E27FC236}">
                <a16:creationId xmlns:a16="http://schemas.microsoft.com/office/drawing/2014/main" id="{1537E1CC-7157-4AD2-DAFC-1A2AC9DA3B69}"/>
              </a:ext>
            </a:extLst>
          </p:cNvPr>
          <p:cNvCxnSpPr>
            <a:cxnSpLocks/>
          </p:cNvCxnSpPr>
          <p:nvPr/>
        </p:nvCxnSpPr>
        <p:spPr>
          <a:xfrm>
            <a:off x="6246312" y="5194695"/>
            <a:ext cx="0" cy="313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35CAA46C-6C3A-88EE-9304-FC83E8C69948}"/>
              </a:ext>
            </a:extLst>
          </p:cNvPr>
          <p:cNvCxnSpPr>
            <a:cxnSpLocks/>
          </p:cNvCxnSpPr>
          <p:nvPr/>
        </p:nvCxnSpPr>
        <p:spPr>
          <a:xfrm>
            <a:off x="8268628" y="5194695"/>
            <a:ext cx="0" cy="313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e 27">
            <a:extLst>
              <a:ext uri="{FF2B5EF4-FFF2-40B4-BE49-F238E27FC236}">
                <a16:creationId xmlns:a16="http://schemas.microsoft.com/office/drawing/2014/main" id="{F58AF1DF-D381-360E-E2C5-7C5935D4C6BB}"/>
              </a:ext>
            </a:extLst>
          </p:cNvPr>
          <p:cNvGrpSpPr/>
          <p:nvPr/>
        </p:nvGrpSpPr>
        <p:grpSpPr>
          <a:xfrm>
            <a:off x="842938" y="6149399"/>
            <a:ext cx="511762" cy="511200"/>
            <a:chOff x="-902526" y="1780121"/>
            <a:chExt cx="511762" cy="511200"/>
          </a:xfrm>
        </p:grpSpPr>
        <p:sp>
          <p:nvSpPr>
            <p:cNvPr id="26" name="Ellipse 25">
              <a:extLst>
                <a:ext uri="{FF2B5EF4-FFF2-40B4-BE49-F238E27FC236}">
                  <a16:creationId xmlns:a16="http://schemas.microsoft.com/office/drawing/2014/main" id="{99C19357-1F5A-2EA3-4B8E-40E561E1BA70}"/>
                </a:ext>
              </a:extLst>
            </p:cNvPr>
            <p:cNvSpPr>
              <a:spLocks noChangeAspect="1"/>
            </p:cNvSpPr>
            <p:nvPr/>
          </p:nvSpPr>
          <p:spPr>
            <a:xfrm>
              <a:off x="-902526" y="1780121"/>
              <a:ext cx="511762" cy="5112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2B375A65-B5F8-C475-794E-4D9DE7B07F88}"/>
                </a:ext>
              </a:extLst>
            </p:cNvPr>
            <p:cNvSpPr txBox="1"/>
            <p:nvPr/>
          </p:nvSpPr>
          <p:spPr>
            <a:xfrm>
              <a:off x="-824739" y="1804889"/>
              <a:ext cx="356188" cy="461665"/>
            </a:xfrm>
            <a:prstGeom prst="rect">
              <a:avLst/>
            </a:prstGeom>
            <a:noFill/>
          </p:spPr>
          <p:txBody>
            <a:bodyPr wrap="none" rtlCol="0">
              <a:spAutoFit/>
            </a:bodyPr>
            <a:lstStyle/>
            <a:p>
              <a:r>
                <a:rPr lang="fr-FR"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a:t>
              </a:r>
            </a:p>
          </p:txBody>
        </p:sp>
      </p:grpSp>
      <p:grpSp>
        <p:nvGrpSpPr>
          <p:cNvPr id="29" name="Groupe 28">
            <a:extLst>
              <a:ext uri="{FF2B5EF4-FFF2-40B4-BE49-F238E27FC236}">
                <a16:creationId xmlns:a16="http://schemas.microsoft.com/office/drawing/2014/main" id="{70910E51-7EA2-19DF-A3ED-843370A246A1}"/>
              </a:ext>
            </a:extLst>
          </p:cNvPr>
          <p:cNvGrpSpPr/>
          <p:nvPr/>
        </p:nvGrpSpPr>
        <p:grpSpPr>
          <a:xfrm>
            <a:off x="5990431" y="5589694"/>
            <a:ext cx="511762" cy="511200"/>
            <a:chOff x="-902526" y="1780121"/>
            <a:chExt cx="511762" cy="511200"/>
          </a:xfrm>
        </p:grpSpPr>
        <p:sp>
          <p:nvSpPr>
            <p:cNvPr id="30" name="Ellipse 29">
              <a:extLst>
                <a:ext uri="{FF2B5EF4-FFF2-40B4-BE49-F238E27FC236}">
                  <a16:creationId xmlns:a16="http://schemas.microsoft.com/office/drawing/2014/main" id="{3166C7E1-DD4B-2FB5-D93B-D4D43C75BEF9}"/>
                </a:ext>
              </a:extLst>
            </p:cNvPr>
            <p:cNvSpPr>
              <a:spLocks noChangeAspect="1"/>
            </p:cNvSpPr>
            <p:nvPr/>
          </p:nvSpPr>
          <p:spPr>
            <a:xfrm>
              <a:off x="-902526" y="1780121"/>
              <a:ext cx="511762" cy="5112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1F968D7A-32BB-AF54-3731-3D369BC50A2D}"/>
                </a:ext>
              </a:extLst>
            </p:cNvPr>
            <p:cNvSpPr txBox="1"/>
            <p:nvPr/>
          </p:nvSpPr>
          <p:spPr>
            <a:xfrm>
              <a:off x="-824739" y="1804889"/>
              <a:ext cx="356188" cy="461665"/>
            </a:xfrm>
            <a:prstGeom prst="rect">
              <a:avLst/>
            </a:prstGeom>
            <a:noFill/>
          </p:spPr>
          <p:txBody>
            <a:bodyPr wrap="none" rtlCol="0">
              <a:spAutoFit/>
            </a:bodyPr>
            <a:lstStyle/>
            <a:p>
              <a:r>
                <a:rPr lang="fr-FR"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a:t>
              </a:r>
            </a:p>
          </p:txBody>
        </p:sp>
      </p:grpSp>
      <p:grpSp>
        <p:nvGrpSpPr>
          <p:cNvPr id="32" name="Groupe 31">
            <a:extLst>
              <a:ext uri="{FF2B5EF4-FFF2-40B4-BE49-F238E27FC236}">
                <a16:creationId xmlns:a16="http://schemas.microsoft.com/office/drawing/2014/main" id="{1A960E79-CD4E-CF16-3CFA-070126683487}"/>
              </a:ext>
            </a:extLst>
          </p:cNvPr>
          <p:cNvGrpSpPr/>
          <p:nvPr/>
        </p:nvGrpSpPr>
        <p:grpSpPr>
          <a:xfrm>
            <a:off x="8012747" y="5589694"/>
            <a:ext cx="511762" cy="511200"/>
            <a:chOff x="-902526" y="1780121"/>
            <a:chExt cx="511762" cy="511200"/>
          </a:xfrm>
        </p:grpSpPr>
        <p:sp>
          <p:nvSpPr>
            <p:cNvPr id="33" name="Ellipse 32">
              <a:extLst>
                <a:ext uri="{FF2B5EF4-FFF2-40B4-BE49-F238E27FC236}">
                  <a16:creationId xmlns:a16="http://schemas.microsoft.com/office/drawing/2014/main" id="{185052BC-236E-B4C4-05B9-743EEFD82908}"/>
                </a:ext>
              </a:extLst>
            </p:cNvPr>
            <p:cNvSpPr>
              <a:spLocks noChangeAspect="1"/>
            </p:cNvSpPr>
            <p:nvPr/>
          </p:nvSpPr>
          <p:spPr>
            <a:xfrm>
              <a:off x="-902526" y="1780121"/>
              <a:ext cx="511762" cy="5112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748B8C82-E930-38E2-2F67-66458AAC3FF0}"/>
                </a:ext>
              </a:extLst>
            </p:cNvPr>
            <p:cNvSpPr txBox="1"/>
            <p:nvPr/>
          </p:nvSpPr>
          <p:spPr>
            <a:xfrm>
              <a:off x="-824739" y="1804889"/>
              <a:ext cx="356188" cy="461665"/>
            </a:xfrm>
            <a:prstGeom prst="rect">
              <a:avLst/>
            </a:prstGeom>
            <a:noFill/>
          </p:spPr>
          <p:txBody>
            <a:bodyPr wrap="none" rtlCol="0">
              <a:spAutoFit/>
            </a:bodyPr>
            <a:lstStyle/>
            <a:p>
              <a:r>
                <a:rPr lang="fr-FR"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3</a:t>
              </a:r>
            </a:p>
          </p:txBody>
        </p:sp>
      </p:grpSp>
      <p:pic>
        <p:nvPicPr>
          <p:cNvPr id="22" name="Image 21" descr="Une image contenant ligne, capture d’écran, Tracé, texte&#10;&#10;Description générée automatiquement">
            <a:extLst>
              <a:ext uri="{FF2B5EF4-FFF2-40B4-BE49-F238E27FC236}">
                <a16:creationId xmlns:a16="http://schemas.microsoft.com/office/drawing/2014/main" id="{E80888E6-CCF6-8FC1-8016-FDEFB5FC668B}"/>
              </a:ext>
            </a:extLst>
          </p:cNvPr>
          <p:cNvPicPr>
            <a:picLocks noChangeAspect="1"/>
          </p:cNvPicPr>
          <p:nvPr/>
        </p:nvPicPr>
        <p:blipFill>
          <a:blip r:embed="rId4"/>
          <a:stretch>
            <a:fillRect/>
          </a:stretch>
        </p:blipFill>
        <p:spPr>
          <a:xfrm>
            <a:off x="281011" y="1004196"/>
            <a:ext cx="11629979" cy="3749191"/>
          </a:xfrm>
          <a:prstGeom prst="rect">
            <a:avLst/>
          </a:prstGeom>
        </p:spPr>
      </p:pic>
      <p:cxnSp>
        <p:nvCxnSpPr>
          <p:cNvPr id="25" name="Connecteur droit 24">
            <a:extLst>
              <a:ext uri="{FF2B5EF4-FFF2-40B4-BE49-F238E27FC236}">
                <a16:creationId xmlns:a16="http://schemas.microsoft.com/office/drawing/2014/main" id="{636F51B9-5075-DF66-09E4-1B50C02FBC21}"/>
              </a:ext>
            </a:extLst>
          </p:cNvPr>
          <p:cNvCxnSpPr>
            <a:cxnSpLocks/>
          </p:cNvCxnSpPr>
          <p:nvPr/>
        </p:nvCxnSpPr>
        <p:spPr>
          <a:xfrm>
            <a:off x="0" y="4753387"/>
            <a:ext cx="1219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Espace réservé du numéro de diapositive 499">
            <a:extLst>
              <a:ext uri="{FF2B5EF4-FFF2-40B4-BE49-F238E27FC236}">
                <a16:creationId xmlns:a16="http://schemas.microsoft.com/office/drawing/2014/main" id="{C5916ABC-0101-76D7-BAB1-1EF7FCEDFF6D}"/>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8</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ZoneTexte 1">
            <a:extLst>
              <a:ext uri="{FF2B5EF4-FFF2-40B4-BE49-F238E27FC236}">
                <a16:creationId xmlns:a16="http://schemas.microsoft.com/office/drawing/2014/main" id="{AC6B40B2-4AA0-299C-4413-00542A928DD4}"/>
              </a:ext>
            </a:extLst>
          </p:cNvPr>
          <p:cNvSpPr txBox="1"/>
          <p:nvPr/>
        </p:nvSpPr>
        <p:spPr>
          <a:xfrm>
            <a:off x="5939384" y="4009125"/>
            <a:ext cx="4043258" cy="288147"/>
          </a:xfrm>
          <a:prstGeom prst="rect">
            <a:avLst/>
          </a:prstGeom>
          <a:noFill/>
          <a:ln>
            <a:noFill/>
          </a:ln>
        </p:spPr>
        <p:txBody>
          <a:bodyPr wrap="square" lIns="36000" tIns="36000" rIns="36000" bIns="36000" rtlCol="0">
            <a:spAutoFit/>
          </a:bodyPr>
          <a:lstStyle/>
          <a:p>
            <a:pPr algn="ctr"/>
            <a:r>
              <a:rPr lang="fr-FR" sz="1400" dirty="0">
                <a:latin typeface="Helvetica Neue" panose="02000503000000020004" pitchFamily="2" charset="0"/>
                <a:ea typeface="Helvetica Neue" panose="02000503000000020004" pitchFamily="2" charset="0"/>
                <a:cs typeface="Helvetica Neue" panose="02000503000000020004" pitchFamily="2" charset="0"/>
              </a:rPr>
              <a:t>Source: DECISION Etudes &amp; Conseil, World Bank</a:t>
            </a:r>
          </a:p>
        </p:txBody>
      </p:sp>
    </p:spTree>
    <p:extLst>
      <p:ext uri="{BB962C8B-B14F-4D97-AF65-F5344CB8AC3E}">
        <p14:creationId xmlns:p14="http://schemas.microsoft.com/office/powerpoint/2010/main" val="3348875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02CF4-BDC7-324E-16C8-FD0CD6D82653}"/>
            </a:ext>
          </a:extLst>
        </p:cNvPr>
        <p:cNvGrpSpPr/>
        <p:nvPr/>
      </p:nvGrpSpPr>
      <p:grpSpPr>
        <a:xfrm>
          <a:off x="0" y="0"/>
          <a:ext cx="0" cy="0"/>
          <a:chOff x="0" y="0"/>
          <a:chExt cx="0" cy="0"/>
        </a:xfrm>
      </p:grpSpPr>
      <p:pic>
        <p:nvPicPr>
          <p:cNvPr id="3" name="Image 2" descr="Une image contenant texte, carte, diagramme&#10;&#10;Description générée automatiquement">
            <a:extLst>
              <a:ext uri="{FF2B5EF4-FFF2-40B4-BE49-F238E27FC236}">
                <a16:creationId xmlns:a16="http://schemas.microsoft.com/office/drawing/2014/main" id="{59F38E5E-F0A5-B78D-56CF-8BCBEB044374}"/>
              </a:ext>
            </a:extLst>
          </p:cNvPr>
          <p:cNvPicPr>
            <a:picLocks noChangeAspect="1"/>
          </p:cNvPicPr>
          <p:nvPr/>
        </p:nvPicPr>
        <p:blipFill>
          <a:blip r:embed="rId3"/>
          <a:stretch>
            <a:fillRect/>
          </a:stretch>
        </p:blipFill>
        <p:spPr>
          <a:xfrm>
            <a:off x="615661" y="1055284"/>
            <a:ext cx="10960679" cy="5692426"/>
          </a:xfrm>
          <a:prstGeom prst="rect">
            <a:avLst/>
          </a:prstGeom>
        </p:spPr>
      </p:pic>
      <p:cxnSp>
        <p:nvCxnSpPr>
          <p:cNvPr id="8" name="Connecteur droit 7">
            <a:extLst>
              <a:ext uri="{FF2B5EF4-FFF2-40B4-BE49-F238E27FC236}">
                <a16:creationId xmlns:a16="http://schemas.microsoft.com/office/drawing/2014/main" id="{96A09A97-A5A9-957B-C218-8DBE5CDCFA5D}"/>
              </a:ext>
            </a:extLst>
          </p:cNvPr>
          <p:cNvCxnSpPr>
            <a:cxnSpLocks/>
          </p:cNvCxnSpPr>
          <p:nvPr/>
        </p:nvCxnSpPr>
        <p:spPr>
          <a:xfrm>
            <a:off x="763341" y="946108"/>
            <a:ext cx="10919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A82534A2-16A0-6D15-5402-B864AB67BFC9}"/>
              </a:ext>
            </a:extLst>
          </p:cNvPr>
          <p:cNvPicPr>
            <a:picLocks noChangeAspect="1" noChangeArrowheads="1"/>
          </p:cNvPicPr>
          <p:nvPr/>
        </p:nvPicPr>
        <p:blipFill>
          <a:blip r:embed="rId4"/>
          <a:srcRect/>
          <a:stretch/>
        </p:blipFill>
        <p:spPr bwMode="auto">
          <a:xfrm>
            <a:off x="9056796" y="9383"/>
            <a:ext cx="1704553" cy="1045901"/>
          </a:xfrm>
          <a:prstGeom prst="rect">
            <a:avLst/>
          </a:prstGeom>
          <a:noFill/>
          <a:extLst>
            <a:ext uri="{909E8E84-426E-40DD-AFC4-6F175D3DCCD1}">
              <a14:hiddenFill xmlns:a14="http://schemas.microsoft.com/office/drawing/2010/main">
                <a:solidFill>
                  <a:srgbClr val="FFFFFF"/>
                </a:solidFill>
              </a14:hiddenFill>
            </a:ext>
          </a:extLst>
        </p:spPr>
      </p:pic>
      <p:sp>
        <p:nvSpPr>
          <p:cNvPr id="4" name="Titre 1">
            <a:extLst>
              <a:ext uri="{FF2B5EF4-FFF2-40B4-BE49-F238E27FC236}">
                <a16:creationId xmlns:a16="http://schemas.microsoft.com/office/drawing/2014/main" id="{E1133C68-5113-F823-C979-D90CCF38951D}"/>
              </a:ext>
            </a:extLst>
          </p:cNvPr>
          <p:cNvSpPr txBox="1">
            <a:spLocks/>
          </p:cNvSpPr>
          <p:nvPr/>
        </p:nvSpPr>
        <p:spPr>
          <a:xfrm>
            <a:off x="722453" y="173625"/>
            <a:ext cx="8368430" cy="74116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GB" sz="2800" dirty="0">
                <a:latin typeface="Helvetica Neue" panose="02000503000000020004" pitchFamily="2" charset="0"/>
                <a:ea typeface="Helvetica Neue" panose="02000503000000020004" pitchFamily="2" charset="0"/>
                <a:cs typeface="Helvetica Neue" panose="02000503000000020004" pitchFamily="2" charset="0"/>
              </a:rPr>
              <a:t>Towards a logic of blocks? (2014-?)</a:t>
            </a:r>
          </a:p>
        </p:txBody>
      </p:sp>
      <p:sp>
        <p:nvSpPr>
          <p:cNvPr id="471" name="Espace réservé du numéro de diapositive 499">
            <a:extLst>
              <a:ext uri="{FF2B5EF4-FFF2-40B4-BE49-F238E27FC236}">
                <a16:creationId xmlns:a16="http://schemas.microsoft.com/office/drawing/2014/main" id="{33F9D05F-9D6B-1B66-CF8F-A538152FC9C6}"/>
              </a:ext>
            </a:extLst>
          </p:cNvPr>
          <p:cNvSpPr>
            <a:spLocks noGrp="1"/>
          </p:cNvSpPr>
          <p:nvPr>
            <p:ph type="sldNum" sz="quarter" idx="4"/>
          </p:nvPr>
        </p:nvSpPr>
        <p:spPr>
          <a:xfrm>
            <a:off x="10056440" y="6356351"/>
            <a:ext cx="1525960" cy="365125"/>
          </a:xfrm>
        </p:spPr>
        <p:txBody>
          <a:bodyPr/>
          <a:lstStyle/>
          <a:p>
            <a:fld id="{1E1280A3-A77F-4DB8-B9FC-C247AA99ACE8}" type="slidenum">
              <a:rPr lang="fr-FR" smtClean="0">
                <a:latin typeface="Helvetica Neue" panose="02000503000000020004" pitchFamily="2" charset="0"/>
                <a:ea typeface="Helvetica Neue" panose="02000503000000020004" pitchFamily="2" charset="0"/>
                <a:cs typeface="Helvetica Neue" panose="02000503000000020004" pitchFamily="2" charset="0"/>
              </a:rPr>
              <a:t>9</a:t>
            </a:fld>
            <a:endParaRPr lang="fr-FR"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3432240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3769</TotalTime>
  <Words>1809</Words>
  <Application>Microsoft Macintosh PowerPoint</Application>
  <PresentationFormat>Grand écran</PresentationFormat>
  <Paragraphs>303</Paragraphs>
  <Slides>28</Slides>
  <Notes>21</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28</vt:i4>
      </vt:variant>
    </vt:vector>
  </HeadingPairs>
  <TitlesOfParts>
    <vt:vector size="42" baseType="lpstr">
      <vt:lpstr>Arial</vt:lpstr>
      <vt:lpstr>Calibri</vt:lpstr>
      <vt:lpstr>Calibri Light</vt:lpstr>
      <vt:lpstr>Courier New</vt:lpstr>
      <vt:lpstr>Glober Thin</vt:lpstr>
      <vt:lpstr>Gotham A</vt:lpstr>
      <vt:lpstr>Helvetica</vt:lpstr>
      <vt:lpstr>Helvetica Neue</vt:lpstr>
      <vt:lpstr>Helvetica Neue Medium</vt:lpstr>
      <vt:lpstr>Lato</vt:lpstr>
      <vt:lpstr>Times</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Cédric Lebon</dc:creator>
  <cp:lastModifiedBy>Cédric Lebon</cp:lastModifiedBy>
  <cp:revision>485</cp:revision>
  <dcterms:created xsi:type="dcterms:W3CDTF">2023-10-05T08:06:40Z</dcterms:created>
  <dcterms:modified xsi:type="dcterms:W3CDTF">2024-11-20T22:31:38Z</dcterms:modified>
</cp:coreProperties>
</file>